
<file path=[Content_Types].xml><?xml version="1.0" encoding="utf-8"?>
<Types xmlns="http://schemas.openxmlformats.org/package/2006/content-types">
  <Default Extension="png" ContentType="image/png"/>
  <Default Extension="m4a" ContentType="audio/unknown"/>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1"/>
  </p:notesMasterIdLst>
  <p:handoutMasterIdLst>
    <p:handoutMasterId r:id="rId22"/>
  </p:handoutMasterIdLst>
  <p:sldIdLst>
    <p:sldId id="359" r:id="rId3"/>
    <p:sldId id="294" r:id="rId4"/>
    <p:sldId id="355" r:id="rId5"/>
    <p:sldId id="337" r:id="rId6"/>
    <p:sldId id="356" r:id="rId7"/>
    <p:sldId id="357" r:id="rId8"/>
    <p:sldId id="358" r:id="rId9"/>
    <p:sldId id="361" r:id="rId10"/>
    <p:sldId id="360" r:id="rId11"/>
    <p:sldId id="342" r:id="rId12"/>
    <p:sldId id="365" r:id="rId13"/>
    <p:sldId id="366" r:id="rId14"/>
    <p:sldId id="371" r:id="rId15"/>
    <p:sldId id="367" r:id="rId16"/>
    <p:sldId id="372" r:id="rId17"/>
    <p:sldId id="369" r:id="rId18"/>
    <p:sldId id="370" r:id="rId19"/>
    <p:sldId id="364" r:id="rId20"/>
  </p:sldIdLst>
  <p:sldSz cx="9144000" cy="6858000" type="screen4x3"/>
  <p:notesSz cx="6797675" cy="9872663"/>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110">
          <p15:clr>
            <a:srgbClr val="A4A3A4"/>
          </p15:clr>
        </p15:guide>
        <p15:guide id="2" pos="214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00"/>
    <a:srgbClr val="33CC33"/>
    <a:srgbClr val="00FF00"/>
    <a:srgbClr val="008000"/>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248034-9DF9-4C51-9A9A-1D2E1E3D734B}" v="43" dt="2020-06-25T16:03:07.1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33" autoAdjust="0"/>
    <p:restoredTop sz="94667" autoAdjust="0"/>
  </p:normalViewPr>
  <p:slideViewPr>
    <p:cSldViewPr>
      <p:cViewPr>
        <p:scale>
          <a:sx n="99" d="100"/>
          <a:sy n="99" d="100"/>
        </p:scale>
        <p:origin x="-1938" y="-342"/>
      </p:cViewPr>
      <p:guideLst>
        <p:guide orient="horz" pos="2160"/>
        <p:guide pos="2880"/>
      </p:guideLst>
    </p:cSldViewPr>
  </p:slideViewPr>
  <p:notesTextViewPr>
    <p:cViewPr>
      <p:scale>
        <a:sx n="1" d="1"/>
        <a:sy n="1" d="1"/>
      </p:scale>
      <p:origin x="0" y="0"/>
    </p:cViewPr>
  </p:notesTextViewPr>
  <p:sorterViewPr>
    <p:cViewPr>
      <p:scale>
        <a:sx n="30" d="100"/>
        <a:sy n="30" d="100"/>
      </p:scale>
      <p:origin x="0" y="0"/>
    </p:cViewPr>
  </p:sorterViewPr>
  <p:notesViewPr>
    <p:cSldViewPr>
      <p:cViewPr>
        <p:scale>
          <a:sx n="80" d="100"/>
          <a:sy n="80" d="100"/>
        </p:scale>
        <p:origin x="-2058" y="36"/>
      </p:cViewPr>
      <p:guideLst>
        <p:guide orient="horz" pos="3110"/>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le" userId="98ae0919-0b0d-4f0e-859b-797999bb598e" providerId="ADAL" clId="{56248034-9DF9-4C51-9A9A-1D2E1E3D734B}"/>
    <pc:docChg chg="undo custSel delSld modSld sldOrd">
      <pc:chgData name="Michelle" userId="98ae0919-0b0d-4f0e-859b-797999bb598e" providerId="ADAL" clId="{56248034-9DF9-4C51-9A9A-1D2E1E3D734B}" dt="2020-06-25T16:03:07.140" v="41"/>
      <pc:docMkLst>
        <pc:docMk/>
      </pc:docMkLst>
      <pc:sldChg chg="addSp modSp ord modAnim">
        <pc:chgData name="Michelle" userId="98ae0919-0b0d-4f0e-859b-797999bb598e" providerId="ADAL" clId="{56248034-9DF9-4C51-9A9A-1D2E1E3D734B}" dt="2020-06-25T15:56:39.581" v="31"/>
        <pc:sldMkLst>
          <pc:docMk/>
          <pc:sldMk cId="0" sldId="294"/>
        </pc:sldMkLst>
        <pc:picChg chg="add mod">
          <ac:chgData name="Michelle" userId="98ae0919-0b0d-4f0e-859b-797999bb598e" providerId="ADAL" clId="{56248034-9DF9-4C51-9A9A-1D2E1E3D734B}" dt="2020-06-25T15:56:34.395" v="29"/>
          <ac:picMkLst>
            <pc:docMk/>
            <pc:sldMk cId="0" sldId="294"/>
            <ac:picMk id="2" creationId="{3DB0A97C-41A6-4D56-A2B8-2C1C0A5D2568}"/>
          </ac:picMkLst>
        </pc:picChg>
      </pc:sldChg>
      <pc:sldChg chg="addSp modSp modAnim">
        <pc:chgData name="Michelle" userId="98ae0919-0b0d-4f0e-859b-797999bb598e" providerId="ADAL" clId="{56248034-9DF9-4C51-9A9A-1D2E1E3D734B}" dt="2020-06-25T16:00:26.784" v="36"/>
        <pc:sldMkLst>
          <pc:docMk/>
          <pc:sldMk cId="1854771290" sldId="337"/>
        </pc:sldMkLst>
        <pc:picChg chg="add mod">
          <ac:chgData name="Michelle" userId="98ae0919-0b0d-4f0e-859b-797999bb598e" providerId="ADAL" clId="{56248034-9DF9-4C51-9A9A-1D2E1E3D734B}" dt="2020-06-25T15:58:41.112" v="33"/>
          <ac:picMkLst>
            <pc:docMk/>
            <pc:sldMk cId="1854771290" sldId="337"/>
            <ac:picMk id="22" creationId="{146BA3AF-0AD3-403D-B138-198B7580F179}"/>
          </ac:picMkLst>
        </pc:picChg>
        <pc:picChg chg="add mod">
          <ac:chgData name="Michelle" userId="98ae0919-0b0d-4f0e-859b-797999bb598e" providerId="ADAL" clId="{56248034-9DF9-4C51-9A9A-1D2E1E3D734B}" dt="2020-06-25T15:58:59.683" v="34"/>
          <ac:picMkLst>
            <pc:docMk/>
            <pc:sldMk cId="1854771290" sldId="337"/>
            <ac:picMk id="23" creationId="{81FBD18E-EE99-49BF-946E-21AF8D65836B}"/>
          </ac:picMkLst>
        </pc:picChg>
        <pc:picChg chg="add mod">
          <ac:chgData name="Michelle" userId="98ae0919-0b0d-4f0e-859b-797999bb598e" providerId="ADAL" clId="{56248034-9DF9-4C51-9A9A-1D2E1E3D734B}" dt="2020-06-25T15:59:18.584" v="35"/>
          <ac:picMkLst>
            <pc:docMk/>
            <pc:sldMk cId="1854771290" sldId="337"/>
            <ac:picMk id="24" creationId="{D7A1F35A-DF2E-4FAF-A673-1B1EB1677B07}"/>
          </ac:picMkLst>
        </pc:picChg>
        <pc:picChg chg="add mod">
          <ac:chgData name="Michelle" userId="98ae0919-0b0d-4f0e-859b-797999bb598e" providerId="ADAL" clId="{56248034-9DF9-4C51-9A9A-1D2E1E3D734B}" dt="2020-06-25T16:00:26.784" v="36"/>
          <ac:picMkLst>
            <pc:docMk/>
            <pc:sldMk cId="1854771290" sldId="337"/>
            <ac:picMk id="25" creationId="{D2D4E998-DD90-482D-A31C-6193FB38CCD5}"/>
          </ac:picMkLst>
        </pc:picChg>
      </pc:sldChg>
      <pc:sldChg chg="modSp mod">
        <pc:chgData name="Michelle" userId="98ae0919-0b0d-4f0e-859b-797999bb598e" providerId="ADAL" clId="{56248034-9DF9-4C51-9A9A-1D2E1E3D734B}" dt="2020-06-25T15:48:15.663" v="25" actId="1076"/>
        <pc:sldMkLst>
          <pc:docMk/>
          <pc:sldMk cId="650274232" sldId="342"/>
        </pc:sldMkLst>
        <pc:picChg chg="mod">
          <ac:chgData name="Michelle" userId="98ae0919-0b0d-4f0e-859b-797999bb598e" providerId="ADAL" clId="{56248034-9DF9-4C51-9A9A-1D2E1E3D734B}" dt="2020-06-25T15:48:15.663" v="25" actId="1076"/>
          <ac:picMkLst>
            <pc:docMk/>
            <pc:sldMk cId="650274232" sldId="342"/>
            <ac:picMk id="18" creationId="{D284354F-E5D5-4951-97F4-6A211FEFE816}"/>
          </ac:picMkLst>
        </pc:picChg>
      </pc:sldChg>
      <pc:sldChg chg="modSp del mod">
        <pc:chgData name="Michelle" userId="98ae0919-0b0d-4f0e-859b-797999bb598e" providerId="ADAL" clId="{56248034-9DF9-4C51-9A9A-1D2E1E3D734B}" dt="2020-06-25T15:50:41.105" v="27" actId="47"/>
        <pc:sldMkLst>
          <pc:docMk/>
          <pc:sldMk cId="3962035416" sldId="345"/>
        </pc:sldMkLst>
        <pc:spChg chg="mod">
          <ac:chgData name="Michelle" userId="98ae0919-0b0d-4f0e-859b-797999bb598e" providerId="ADAL" clId="{56248034-9DF9-4C51-9A9A-1D2E1E3D734B}" dt="2020-06-25T12:26:29.144" v="21" actId="255"/>
          <ac:spMkLst>
            <pc:docMk/>
            <pc:sldMk cId="3962035416" sldId="345"/>
            <ac:spMk id="3" creationId="{00000000-0000-0000-0000-000000000000}"/>
          </ac:spMkLst>
        </pc:spChg>
      </pc:sldChg>
      <pc:sldChg chg="del">
        <pc:chgData name="Michelle" userId="98ae0919-0b0d-4f0e-859b-797999bb598e" providerId="ADAL" clId="{56248034-9DF9-4C51-9A9A-1D2E1E3D734B}" dt="2020-06-25T12:21:49.377" v="11" actId="47"/>
        <pc:sldMkLst>
          <pc:docMk/>
          <pc:sldMk cId="762717186" sldId="353"/>
        </pc:sldMkLst>
      </pc:sldChg>
      <pc:sldChg chg="del">
        <pc:chgData name="Michelle" userId="98ae0919-0b0d-4f0e-859b-797999bb598e" providerId="ADAL" clId="{56248034-9DF9-4C51-9A9A-1D2E1E3D734B}" dt="2020-06-25T12:20:50.450" v="0" actId="47"/>
        <pc:sldMkLst>
          <pc:docMk/>
          <pc:sldMk cId="3962603097" sldId="354"/>
        </pc:sldMkLst>
      </pc:sldChg>
      <pc:sldChg chg="addSp modSp modAnim">
        <pc:chgData name="Michelle" userId="98ae0919-0b0d-4f0e-859b-797999bb598e" providerId="ADAL" clId="{56248034-9DF9-4C51-9A9A-1D2E1E3D734B}" dt="2020-06-25T15:57:00.429" v="32"/>
        <pc:sldMkLst>
          <pc:docMk/>
          <pc:sldMk cId="3270654049" sldId="355"/>
        </pc:sldMkLst>
        <pc:picChg chg="add mod">
          <ac:chgData name="Michelle" userId="98ae0919-0b0d-4f0e-859b-797999bb598e" providerId="ADAL" clId="{56248034-9DF9-4C51-9A9A-1D2E1E3D734B}" dt="2020-06-25T15:57:00.429" v="32"/>
          <ac:picMkLst>
            <pc:docMk/>
            <pc:sldMk cId="3270654049" sldId="355"/>
            <ac:picMk id="5" creationId="{E344E6F2-DBE6-43A1-BF5C-DC189E66832E}"/>
          </ac:picMkLst>
        </pc:picChg>
      </pc:sldChg>
      <pc:sldChg chg="addSp modSp modAnim">
        <pc:chgData name="Michelle" userId="98ae0919-0b0d-4f0e-859b-797999bb598e" providerId="ADAL" clId="{56248034-9DF9-4C51-9A9A-1D2E1E3D734B}" dt="2020-06-25T16:00:44.473" v="37"/>
        <pc:sldMkLst>
          <pc:docMk/>
          <pc:sldMk cId="1790585973" sldId="356"/>
        </pc:sldMkLst>
        <pc:picChg chg="add mod">
          <ac:chgData name="Michelle" userId="98ae0919-0b0d-4f0e-859b-797999bb598e" providerId="ADAL" clId="{56248034-9DF9-4C51-9A9A-1D2E1E3D734B}" dt="2020-06-25T16:00:44.473" v="37"/>
          <ac:picMkLst>
            <pc:docMk/>
            <pc:sldMk cId="1790585973" sldId="356"/>
            <ac:picMk id="12" creationId="{42F42DE7-FC42-4D45-95EB-92D1D0040211}"/>
          </ac:picMkLst>
        </pc:picChg>
      </pc:sldChg>
      <pc:sldChg chg="addSp modSp modAnim">
        <pc:chgData name="Michelle" userId="98ae0919-0b0d-4f0e-859b-797999bb598e" providerId="ADAL" clId="{56248034-9DF9-4C51-9A9A-1D2E1E3D734B}" dt="2020-06-25T16:01:03.465" v="38"/>
        <pc:sldMkLst>
          <pc:docMk/>
          <pc:sldMk cId="2678845833" sldId="357"/>
        </pc:sldMkLst>
        <pc:picChg chg="add mod">
          <ac:chgData name="Michelle" userId="98ae0919-0b0d-4f0e-859b-797999bb598e" providerId="ADAL" clId="{56248034-9DF9-4C51-9A9A-1D2E1E3D734B}" dt="2020-06-25T16:01:03.465" v="38"/>
          <ac:picMkLst>
            <pc:docMk/>
            <pc:sldMk cId="2678845833" sldId="357"/>
            <ac:picMk id="20" creationId="{C1F66374-01E2-4806-A332-DEB9D9147E34}"/>
          </ac:picMkLst>
        </pc:picChg>
      </pc:sldChg>
      <pc:sldChg chg="addSp modSp modAnim">
        <pc:chgData name="Michelle" userId="98ae0919-0b0d-4f0e-859b-797999bb598e" providerId="ADAL" clId="{56248034-9DF9-4C51-9A9A-1D2E1E3D734B}" dt="2020-06-25T15:55:26.455" v="28"/>
        <pc:sldMkLst>
          <pc:docMk/>
          <pc:sldMk cId="1132257836" sldId="359"/>
        </pc:sldMkLst>
        <pc:picChg chg="add mod">
          <ac:chgData name="Michelle" userId="98ae0919-0b0d-4f0e-859b-797999bb598e" providerId="ADAL" clId="{56248034-9DF9-4C51-9A9A-1D2E1E3D734B}" dt="2020-06-25T15:55:26.455" v="28"/>
          <ac:picMkLst>
            <pc:docMk/>
            <pc:sldMk cId="1132257836" sldId="359"/>
            <ac:picMk id="9" creationId="{19A64796-090C-4B9E-8E38-7D680FD6F8AA}"/>
          </ac:picMkLst>
        </pc:picChg>
      </pc:sldChg>
      <pc:sldChg chg="addSp modSp mod modAnim">
        <pc:chgData name="Michelle" userId="98ae0919-0b0d-4f0e-859b-797999bb598e" providerId="ADAL" clId="{56248034-9DF9-4C51-9A9A-1D2E1E3D734B}" dt="2020-06-25T16:01:37.414" v="40" actId="1076"/>
        <pc:sldMkLst>
          <pc:docMk/>
          <pc:sldMk cId="1710695143" sldId="360"/>
        </pc:sldMkLst>
        <pc:picChg chg="add mod">
          <ac:chgData name="Michelle" userId="98ae0919-0b0d-4f0e-859b-797999bb598e" providerId="ADAL" clId="{56248034-9DF9-4C51-9A9A-1D2E1E3D734B}" dt="2020-06-25T16:01:37.414" v="40" actId="1076"/>
          <ac:picMkLst>
            <pc:docMk/>
            <pc:sldMk cId="1710695143" sldId="360"/>
            <ac:picMk id="4" creationId="{771CB95F-CE57-422C-AECD-81FE4B5DE9DA}"/>
          </ac:picMkLst>
        </pc:picChg>
      </pc:sldChg>
      <pc:sldChg chg="del">
        <pc:chgData name="Michelle" userId="98ae0919-0b0d-4f0e-859b-797999bb598e" providerId="ADAL" clId="{56248034-9DF9-4C51-9A9A-1D2E1E3D734B}" dt="2020-06-25T12:25:30.409" v="12" actId="47"/>
        <pc:sldMkLst>
          <pc:docMk/>
          <pc:sldMk cId="2624493287" sldId="362"/>
        </pc:sldMkLst>
      </pc:sldChg>
      <pc:sldChg chg="del">
        <pc:chgData name="Michelle" userId="98ae0919-0b0d-4f0e-859b-797999bb598e" providerId="ADAL" clId="{56248034-9DF9-4C51-9A9A-1D2E1E3D734B}" dt="2020-06-25T15:48:11.775" v="24" actId="47"/>
        <pc:sldMkLst>
          <pc:docMk/>
          <pc:sldMk cId="769215673" sldId="363"/>
        </pc:sldMkLst>
      </pc:sldChg>
      <pc:sldChg chg="modSp mod ord">
        <pc:chgData name="Michelle" userId="98ae0919-0b0d-4f0e-859b-797999bb598e" providerId="ADAL" clId="{56248034-9DF9-4C51-9A9A-1D2E1E3D734B}" dt="2020-06-25T12:29:26.419" v="23"/>
        <pc:sldMkLst>
          <pc:docMk/>
          <pc:sldMk cId="1193108816" sldId="364"/>
        </pc:sldMkLst>
        <pc:spChg chg="mod">
          <ac:chgData name="Michelle" userId="98ae0919-0b0d-4f0e-859b-797999bb598e" providerId="ADAL" clId="{56248034-9DF9-4C51-9A9A-1D2E1E3D734B}" dt="2020-06-25T12:25:37.713" v="15" actId="207"/>
          <ac:spMkLst>
            <pc:docMk/>
            <pc:sldMk cId="1193108816" sldId="364"/>
            <ac:spMk id="2" creationId="{00000000-0000-0000-0000-000000000000}"/>
          </ac:spMkLst>
        </pc:spChg>
        <pc:spChg chg="mod">
          <ac:chgData name="Michelle" userId="98ae0919-0b0d-4f0e-859b-797999bb598e" providerId="ADAL" clId="{56248034-9DF9-4C51-9A9A-1D2E1E3D734B}" dt="2020-06-25T12:21:43.390" v="10" actId="20577"/>
          <ac:spMkLst>
            <pc:docMk/>
            <pc:sldMk cId="1193108816" sldId="364"/>
            <ac:spMk id="3" creationId="{00000000-0000-0000-0000-000000000000}"/>
          </ac:spMkLst>
        </pc:spChg>
      </pc:sldChg>
      <pc:sldChg chg="addSp modSp modAnim">
        <pc:chgData name="Michelle" userId="98ae0919-0b0d-4f0e-859b-797999bb598e" providerId="ADAL" clId="{56248034-9DF9-4C51-9A9A-1D2E1E3D734B}" dt="2020-06-25T16:03:07.140" v="41"/>
        <pc:sldMkLst>
          <pc:docMk/>
          <pc:sldMk cId="2106413584" sldId="366"/>
        </pc:sldMkLst>
        <pc:picChg chg="add mod">
          <ac:chgData name="Michelle" userId="98ae0919-0b0d-4f0e-859b-797999bb598e" providerId="ADAL" clId="{56248034-9DF9-4C51-9A9A-1D2E1E3D734B}" dt="2020-06-25T16:03:07.140" v="41"/>
          <ac:picMkLst>
            <pc:docMk/>
            <pc:sldMk cId="2106413584" sldId="366"/>
            <ac:picMk id="4" creationId="{9A6243E2-0879-4785-810F-D7534C9E458F}"/>
          </ac:picMkLst>
        </pc:picChg>
      </pc:sldChg>
      <pc:sldChg chg="del">
        <pc:chgData name="Michelle" userId="98ae0919-0b0d-4f0e-859b-797999bb598e" providerId="ADAL" clId="{56248034-9DF9-4C51-9A9A-1D2E1E3D734B}" dt="2020-06-25T15:49:32.954" v="26" actId="47"/>
        <pc:sldMkLst>
          <pc:docMk/>
          <pc:sldMk cId="703416445" sldId="36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35525C-6501-4AD1-9510-E9577CD37EEB}"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n-GB"/>
        </a:p>
      </dgm:t>
    </dgm:pt>
    <dgm:pt modelId="{F0209089-13BF-4E90-8267-DAE1D8B118B4}">
      <dgm:prSet/>
      <dgm:spPr/>
      <dgm:t>
        <a:bodyPr/>
        <a:lstStyle/>
        <a:p>
          <a:pPr algn="l" rtl="0"/>
          <a:r>
            <a:rPr lang="en-GB" b="1" dirty="0"/>
            <a:t>AIM:	</a:t>
          </a:r>
          <a:r>
            <a:rPr lang="en-GB" dirty="0"/>
            <a:t>Is that you should be able to say which foods that you 	need to count the carbs in and which foods you don’t.</a:t>
          </a:r>
        </a:p>
      </dgm:t>
    </dgm:pt>
    <dgm:pt modelId="{B6E4CC6C-C2A1-4C65-A376-48E4318B5CD1}" type="parTrans" cxnId="{6A570384-17EE-48A6-A6E0-B984F9B36D19}">
      <dgm:prSet/>
      <dgm:spPr/>
      <dgm:t>
        <a:bodyPr/>
        <a:lstStyle/>
        <a:p>
          <a:endParaRPr lang="en-GB"/>
        </a:p>
      </dgm:t>
    </dgm:pt>
    <dgm:pt modelId="{E3CF2D4C-CD0B-4203-AA2B-3A05DA341025}" type="sibTrans" cxnId="{6A570384-17EE-48A6-A6E0-B984F9B36D19}">
      <dgm:prSet/>
      <dgm:spPr/>
      <dgm:t>
        <a:bodyPr/>
        <a:lstStyle/>
        <a:p>
          <a:endParaRPr lang="en-GB"/>
        </a:p>
      </dgm:t>
    </dgm:pt>
    <dgm:pt modelId="{6093B3BD-1A1B-495B-B071-ED861A32A481}" type="pres">
      <dgm:prSet presAssocID="{CB35525C-6501-4AD1-9510-E9577CD37EEB}" presName="Name0" presStyleCnt="0">
        <dgm:presLayoutVars>
          <dgm:chPref val="3"/>
          <dgm:dir/>
          <dgm:animLvl val="lvl"/>
          <dgm:resizeHandles/>
        </dgm:presLayoutVars>
      </dgm:prSet>
      <dgm:spPr/>
      <dgm:t>
        <a:bodyPr/>
        <a:lstStyle/>
        <a:p>
          <a:endParaRPr lang="en-GB"/>
        </a:p>
      </dgm:t>
    </dgm:pt>
    <dgm:pt modelId="{6A54EF33-E8D6-448A-9FA4-867248FBAA87}" type="pres">
      <dgm:prSet presAssocID="{F0209089-13BF-4E90-8267-DAE1D8B118B4}" presName="horFlow" presStyleCnt="0"/>
      <dgm:spPr/>
    </dgm:pt>
    <dgm:pt modelId="{DD3AF10B-CC14-45CE-AC32-58DF99A456A0}" type="pres">
      <dgm:prSet presAssocID="{F0209089-13BF-4E90-8267-DAE1D8B118B4}" presName="bigChev" presStyleLbl="node1" presStyleIdx="0" presStyleCnt="1" custScaleX="350499" custLinFactNeighborY="-8406"/>
      <dgm:spPr/>
      <dgm:t>
        <a:bodyPr/>
        <a:lstStyle/>
        <a:p>
          <a:endParaRPr lang="en-GB"/>
        </a:p>
      </dgm:t>
    </dgm:pt>
  </dgm:ptLst>
  <dgm:cxnLst>
    <dgm:cxn modelId="{11F0940C-DC12-4B4D-ABE1-8B439657B4DB}" type="presOf" srcId="{F0209089-13BF-4E90-8267-DAE1D8B118B4}" destId="{DD3AF10B-CC14-45CE-AC32-58DF99A456A0}" srcOrd="0" destOrd="0" presId="urn:microsoft.com/office/officeart/2005/8/layout/lProcess3"/>
    <dgm:cxn modelId="{77B6852C-115E-4935-90FE-602DC5F3B33A}" type="presOf" srcId="{CB35525C-6501-4AD1-9510-E9577CD37EEB}" destId="{6093B3BD-1A1B-495B-B071-ED861A32A481}" srcOrd="0" destOrd="0" presId="urn:microsoft.com/office/officeart/2005/8/layout/lProcess3"/>
    <dgm:cxn modelId="{6A570384-17EE-48A6-A6E0-B984F9B36D19}" srcId="{CB35525C-6501-4AD1-9510-E9577CD37EEB}" destId="{F0209089-13BF-4E90-8267-DAE1D8B118B4}" srcOrd="0" destOrd="0" parTransId="{B6E4CC6C-C2A1-4C65-A376-48E4318B5CD1}" sibTransId="{E3CF2D4C-CD0B-4203-AA2B-3A05DA341025}"/>
    <dgm:cxn modelId="{903C7A0E-FCC7-4EE4-8F2D-D6CAA7A2F890}" type="presParOf" srcId="{6093B3BD-1A1B-495B-B071-ED861A32A481}" destId="{6A54EF33-E8D6-448A-9FA4-867248FBAA87}" srcOrd="0" destOrd="0" presId="urn:microsoft.com/office/officeart/2005/8/layout/lProcess3"/>
    <dgm:cxn modelId="{BC9F54BF-CAE6-45F0-8FB7-2CD010034769}" type="presParOf" srcId="{6A54EF33-E8D6-448A-9FA4-867248FBAA87}" destId="{DD3AF10B-CC14-45CE-AC32-58DF99A456A0}" srcOrd="0" destOrd="0" presId="urn:microsoft.com/office/officeart/2005/8/layout/l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7DA271-EA11-46DA-9F43-BE59D27FD6F6}" type="doc">
      <dgm:prSet loTypeId="urn:microsoft.com/office/officeart/2005/8/layout/vList2" loCatId="list" qsTypeId="urn:microsoft.com/office/officeart/2005/8/quickstyle/3d1" qsCatId="3D" csTypeId="urn:microsoft.com/office/officeart/2005/8/colors/colorful1" csCatId="colorful" phldr="1"/>
      <dgm:spPr/>
      <dgm:t>
        <a:bodyPr/>
        <a:lstStyle/>
        <a:p>
          <a:endParaRPr lang="en-GB"/>
        </a:p>
      </dgm:t>
    </dgm:pt>
    <dgm:pt modelId="{EDAA8CC0-6B9D-48F2-A639-BF99AB8D4FCA}">
      <dgm:prSet/>
      <dgm:spPr/>
      <dgm:t>
        <a:bodyPr/>
        <a:lstStyle/>
        <a:p>
          <a:pPr algn="ctr" rtl="0"/>
          <a:r>
            <a:rPr lang="en-GB" b="1" dirty="0"/>
            <a:t>Identify the 3 different types of carbohydrates and their effect on </a:t>
          </a:r>
          <a:r>
            <a:rPr lang="en-GB" b="1"/>
            <a:t>blood glucose</a:t>
          </a:r>
          <a:endParaRPr lang="en-GB" b="1" dirty="0"/>
        </a:p>
      </dgm:t>
    </dgm:pt>
    <dgm:pt modelId="{A82EE5AE-546B-4C24-B445-3A0FC9AAA4AD}" type="parTrans" cxnId="{BB87A483-330E-42C8-87D3-A5A4E6D4E62C}">
      <dgm:prSet/>
      <dgm:spPr/>
      <dgm:t>
        <a:bodyPr/>
        <a:lstStyle/>
        <a:p>
          <a:endParaRPr lang="en-GB" b="1"/>
        </a:p>
      </dgm:t>
    </dgm:pt>
    <dgm:pt modelId="{608AF5BD-6435-4C5E-A99D-E4248CC4EA4E}" type="sibTrans" cxnId="{BB87A483-330E-42C8-87D3-A5A4E6D4E62C}">
      <dgm:prSet/>
      <dgm:spPr/>
      <dgm:t>
        <a:bodyPr/>
        <a:lstStyle/>
        <a:p>
          <a:endParaRPr lang="en-GB" b="1"/>
        </a:p>
      </dgm:t>
    </dgm:pt>
    <dgm:pt modelId="{3A4093D0-4288-45B8-94D6-95313265E606}">
      <dgm:prSet/>
      <dgm:spPr/>
      <dgm:t>
        <a:bodyPr/>
        <a:lstStyle/>
        <a:p>
          <a:pPr algn="ctr" rtl="0"/>
          <a:r>
            <a:rPr lang="en-GB" b="1" dirty="0"/>
            <a:t>Identify carbohydrate foods that you need to count</a:t>
          </a:r>
        </a:p>
      </dgm:t>
    </dgm:pt>
    <dgm:pt modelId="{032348DD-F892-4431-9443-BE5426AF83AC}" type="parTrans" cxnId="{CBC7BF8D-5648-4B53-9721-FF9476CDA485}">
      <dgm:prSet/>
      <dgm:spPr/>
      <dgm:t>
        <a:bodyPr/>
        <a:lstStyle/>
        <a:p>
          <a:endParaRPr lang="en-GB" b="1"/>
        </a:p>
      </dgm:t>
    </dgm:pt>
    <dgm:pt modelId="{22416733-E358-47B6-8F80-748512B47F04}" type="sibTrans" cxnId="{CBC7BF8D-5648-4B53-9721-FF9476CDA485}">
      <dgm:prSet/>
      <dgm:spPr/>
      <dgm:t>
        <a:bodyPr/>
        <a:lstStyle/>
        <a:p>
          <a:endParaRPr lang="en-GB" b="1"/>
        </a:p>
      </dgm:t>
    </dgm:pt>
    <dgm:pt modelId="{D9619A1A-AA1D-4873-AFE0-13F9EA2BB3E4}">
      <dgm:prSet/>
      <dgm:spPr/>
      <dgm:t>
        <a:bodyPr/>
        <a:lstStyle/>
        <a:p>
          <a:pPr algn="ctr" rtl="0"/>
          <a:r>
            <a:rPr lang="en-GB" b="1" dirty="0"/>
            <a:t>Identify foods that contain carbohydrates and those foods that do not</a:t>
          </a:r>
        </a:p>
      </dgm:t>
    </dgm:pt>
    <dgm:pt modelId="{CAFF408A-AA86-4AC8-9897-A4DFAD7237B9}" type="parTrans" cxnId="{1BA8F45D-9628-498C-BD41-EF01DDA01EE1}">
      <dgm:prSet/>
      <dgm:spPr/>
      <dgm:t>
        <a:bodyPr/>
        <a:lstStyle/>
        <a:p>
          <a:endParaRPr lang="en-GB" b="1"/>
        </a:p>
      </dgm:t>
    </dgm:pt>
    <dgm:pt modelId="{6A1F78E7-9DD2-4BF1-938A-B438ECC3C47B}" type="sibTrans" cxnId="{1BA8F45D-9628-498C-BD41-EF01DDA01EE1}">
      <dgm:prSet/>
      <dgm:spPr/>
      <dgm:t>
        <a:bodyPr/>
        <a:lstStyle/>
        <a:p>
          <a:endParaRPr lang="en-GB" b="1"/>
        </a:p>
      </dgm:t>
    </dgm:pt>
    <dgm:pt modelId="{14E5E29C-A16A-4F06-9B4F-D0375C20B54A}">
      <dgm:prSet/>
      <dgm:spPr/>
      <dgm:t>
        <a:bodyPr/>
        <a:lstStyle/>
        <a:p>
          <a:pPr algn="ctr" rtl="0"/>
          <a:r>
            <a:rPr lang="en-GB" b="1" dirty="0"/>
            <a:t>Read and understand food labels</a:t>
          </a:r>
        </a:p>
      </dgm:t>
    </dgm:pt>
    <dgm:pt modelId="{DAC85D41-CD43-4471-8CE8-F0228AA3FFF8}" type="parTrans" cxnId="{3B3438CF-80DC-4124-A3B9-FC2133E309F0}">
      <dgm:prSet/>
      <dgm:spPr/>
      <dgm:t>
        <a:bodyPr/>
        <a:lstStyle/>
        <a:p>
          <a:endParaRPr lang="en-GB" b="1"/>
        </a:p>
      </dgm:t>
    </dgm:pt>
    <dgm:pt modelId="{1EF68969-7C6D-408F-8284-63FFB3FE8CE5}" type="sibTrans" cxnId="{3B3438CF-80DC-4124-A3B9-FC2133E309F0}">
      <dgm:prSet/>
      <dgm:spPr/>
      <dgm:t>
        <a:bodyPr/>
        <a:lstStyle/>
        <a:p>
          <a:endParaRPr lang="en-GB" b="1"/>
        </a:p>
      </dgm:t>
    </dgm:pt>
    <dgm:pt modelId="{100A201A-4B2A-435B-83BA-728300A2B09E}">
      <dgm:prSet/>
      <dgm:spPr/>
      <dgm:t>
        <a:bodyPr/>
        <a:lstStyle/>
        <a:p>
          <a:pPr algn="ctr" rtl="0"/>
          <a:r>
            <a:rPr lang="en-GB" b="1" dirty="0"/>
            <a:t>Be able to carb count your food at high school</a:t>
          </a:r>
        </a:p>
      </dgm:t>
    </dgm:pt>
    <dgm:pt modelId="{BD9E3EA3-A216-43EB-9932-4E01121FAB27}" type="parTrans" cxnId="{0ED4061D-9691-48D3-A548-9C6D98FE6AF5}">
      <dgm:prSet/>
      <dgm:spPr/>
      <dgm:t>
        <a:bodyPr/>
        <a:lstStyle/>
        <a:p>
          <a:endParaRPr lang="en-GB"/>
        </a:p>
      </dgm:t>
    </dgm:pt>
    <dgm:pt modelId="{56EA95B4-F261-437D-9B2F-3C09F52D28FF}" type="sibTrans" cxnId="{0ED4061D-9691-48D3-A548-9C6D98FE6AF5}">
      <dgm:prSet/>
      <dgm:spPr/>
      <dgm:t>
        <a:bodyPr/>
        <a:lstStyle/>
        <a:p>
          <a:endParaRPr lang="en-GB"/>
        </a:p>
      </dgm:t>
    </dgm:pt>
    <dgm:pt modelId="{4DEDBA26-EAD1-45AB-9EB6-63F74FFA24DA}" type="pres">
      <dgm:prSet presAssocID="{0F7DA271-EA11-46DA-9F43-BE59D27FD6F6}" presName="linear" presStyleCnt="0">
        <dgm:presLayoutVars>
          <dgm:animLvl val="lvl"/>
          <dgm:resizeHandles val="exact"/>
        </dgm:presLayoutVars>
      </dgm:prSet>
      <dgm:spPr/>
      <dgm:t>
        <a:bodyPr/>
        <a:lstStyle/>
        <a:p>
          <a:endParaRPr lang="en-GB"/>
        </a:p>
      </dgm:t>
    </dgm:pt>
    <dgm:pt modelId="{452826DD-E776-4D54-B047-C5FB2F000BC9}" type="pres">
      <dgm:prSet presAssocID="{D9619A1A-AA1D-4873-AFE0-13F9EA2BB3E4}" presName="parentText" presStyleLbl="node1" presStyleIdx="0" presStyleCnt="5" custScaleY="177156">
        <dgm:presLayoutVars>
          <dgm:chMax val="0"/>
          <dgm:bulletEnabled val="1"/>
        </dgm:presLayoutVars>
      </dgm:prSet>
      <dgm:spPr/>
      <dgm:t>
        <a:bodyPr/>
        <a:lstStyle/>
        <a:p>
          <a:endParaRPr lang="en-GB"/>
        </a:p>
      </dgm:t>
    </dgm:pt>
    <dgm:pt modelId="{7FB024E1-0495-4BA5-AF3F-D547221902AD}" type="pres">
      <dgm:prSet presAssocID="{6A1F78E7-9DD2-4BF1-938A-B438ECC3C47B}" presName="spacer" presStyleCnt="0"/>
      <dgm:spPr/>
    </dgm:pt>
    <dgm:pt modelId="{8A992792-4F9C-4644-9783-9FC3EEBD80D8}" type="pres">
      <dgm:prSet presAssocID="{EDAA8CC0-6B9D-48F2-A639-BF99AB8D4FCA}" presName="parentText" presStyleLbl="node1" presStyleIdx="1" presStyleCnt="5" custScaleY="177156">
        <dgm:presLayoutVars>
          <dgm:chMax val="0"/>
          <dgm:bulletEnabled val="1"/>
        </dgm:presLayoutVars>
      </dgm:prSet>
      <dgm:spPr/>
      <dgm:t>
        <a:bodyPr/>
        <a:lstStyle/>
        <a:p>
          <a:endParaRPr lang="en-GB"/>
        </a:p>
      </dgm:t>
    </dgm:pt>
    <dgm:pt modelId="{DD232624-3D5A-4F6C-BA6D-8618DC0A1E58}" type="pres">
      <dgm:prSet presAssocID="{608AF5BD-6435-4C5E-A99D-E4248CC4EA4E}" presName="spacer" presStyleCnt="0"/>
      <dgm:spPr/>
    </dgm:pt>
    <dgm:pt modelId="{389528C9-95B6-4F14-B5AF-FAF61E7D5AE7}" type="pres">
      <dgm:prSet presAssocID="{3A4093D0-4288-45B8-94D6-95313265E606}" presName="parentText" presStyleLbl="node1" presStyleIdx="2" presStyleCnt="5" custScaleY="177156">
        <dgm:presLayoutVars>
          <dgm:chMax val="0"/>
          <dgm:bulletEnabled val="1"/>
        </dgm:presLayoutVars>
      </dgm:prSet>
      <dgm:spPr/>
      <dgm:t>
        <a:bodyPr/>
        <a:lstStyle/>
        <a:p>
          <a:endParaRPr lang="en-GB"/>
        </a:p>
      </dgm:t>
    </dgm:pt>
    <dgm:pt modelId="{92BACEE0-3405-437D-99D2-BF82AB895127}" type="pres">
      <dgm:prSet presAssocID="{22416733-E358-47B6-8F80-748512B47F04}" presName="spacer" presStyleCnt="0"/>
      <dgm:spPr/>
    </dgm:pt>
    <dgm:pt modelId="{53D21E12-52F7-4B24-955D-0F88A529D4CA}" type="pres">
      <dgm:prSet presAssocID="{14E5E29C-A16A-4F06-9B4F-D0375C20B54A}" presName="parentText" presStyleLbl="node1" presStyleIdx="3" presStyleCnt="5" custScaleY="177156" custLinFactNeighborX="-918">
        <dgm:presLayoutVars>
          <dgm:chMax val="0"/>
          <dgm:bulletEnabled val="1"/>
        </dgm:presLayoutVars>
      </dgm:prSet>
      <dgm:spPr/>
      <dgm:t>
        <a:bodyPr/>
        <a:lstStyle/>
        <a:p>
          <a:endParaRPr lang="en-GB"/>
        </a:p>
      </dgm:t>
    </dgm:pt>
    <dgm:pt modelId="{D5F7FE8A-472F-45B6-9C49-443CABF6C6B5}" type="pres">
      <dgm:prSet presAssocID="{1EF68969-7C6D-408F-8284-63FFB3FE8CE5}" presName="spacer" presStyleCnt="0"/>
      <dgm:spPr/>
    </dgm:pt>
    <dgm:pt modelId="{21FC9E81-B24A-4D14-8F81-FC0208BA325D}" type="pres">
      <dgm:prSet presAssocID="{100A201A-4B2A-435B-83BA-728300A2B09E}" presName="parentText" presStyleLbl="node1" presStyleIdx="4" presStyleCnt="5" custScaleY="177156" custLinFactNeighborX="929" custLinFactNeighborY="-44380">
        <dgm:presLayoutVars>
          <dgm:chMax val="0"/>
          <dgm:bulletEnabled val="1"/>
        </dgm:presLayoutVars>
      </dgm:prSet>
      <dgm:spPr/>
      <dgm:t>
        <a:bodyPr/>
        <a:lstStyle/>
        <a:p>
          <a:endParaRPr lang="en-GB"/>
        </a:p>
      </dgm:t>
    </dgm:pt>
  </dgm:ptLst>
  <dgm:cxnLst>
    <dgm:cxn modelId="{5A8AC55B-EA66-4ABC-A287-C7BB4E8AA9B1}" type="presOf" srcId="{D9619A1A-AA1D-4873-AFE0-13F9EA2BB3E4}" destId="{452826DD-E776-4D54-B047-C5FB2F000BC9}" srcOrd="0" destOrd="0" presId="urn:microsoft.com/office/officeart/2005/8/layout/vList2"/>
    <dgm:cxn modelId="{3B3438CF-80DC-4124-A3B9-FC2133E309F0}" srcId="{0F7DA271-EA11-46DA-9F43-BE59D27FD6F6}" destId="{14E5E29C-A16A-4F06-9B4F-D0375C20B54A}" srcOrd="3" destOrd="0" parTransId="{DAC85D41-CD43-4471-8CE8-F0228AA3FFF8}" sibTransId="{1EF68969-7C6D-408F-8284-63FFB3FE8CE5}"/>
    <dgm:cxn modelId="{D9EBD1BA-D386-48A6-9B19-9861B37A7282}" type="presOf" srcId="{14E5E29C-A16A-4F06-9B4F-D0375C20B54A}" destId="{53D21E12-52F7-4B24-955D-0F88A529D4CA}" srcOrd="0" destOrd="0" presId="urn:microsoft.com/office/officeart/2005/8/layout/vList2"/>
    <dgm:cxn modelId="{09B944F7-30F1-4F08-9389-1ED5A96FBB9A}" type="presOf" srcId="{0F7DA271-EA11-46DA-9F43-BE59D27FD6F6}" destId="{4DEDBA26-EAD1-45AB-9EB6-63F74FFA24DA}" srcOrd="0" destOrd="0" presId="urn:microsoft.com/office/officeart/2005/8/layout/vList2"/>
    <dgm:cxn modelId="{CBC7BF8D-5648-4B53-9721-FF9476CDA485}" srcId="{0F7DA271-EA11-46DA-9F43-BE59D27FD6F6}" destId="{3A4093D0-4288-45B8-94D6-95313265E606}" srcOrd="2" destOrd="0" parTransId="{032348DD-F892-4431-9443-BE5426AF83AC}" sibTransId="{22416733-E358-47B6-8F80-748512B47F04}"/>
    <dgm:cxn modelId="{BB87A483-330E-42C8-87D3-A5A4E6D4E62C}" srcId="{0F7DA271-EA11-46DA-9F43-BE59D27FD6F6}" destId="{EDAA8CC0-6B9D-48F2-A639-BF99AB8D4FCA}" srcOrd="1" destOrd="0" parTransId="{A82EE5AE-546B-4C24-B445-3A0FC9AAA4AD}" sibTransId="{608AF5BD-6435-4C5E-A99D-E4248CC4EA4E}"/>
    <dgm:cxn modelId="{1BA8F45D-9628-498C-BD41-EF01DDA01EE1}" srcId="{0F7DA271-EA11-46DA-9F43-BE59D27FD6F6}" destId="{D9619A1A-AA1D-4873-AFE0-13F9EA2BB3E4}" srcOrd="0" destOrd="0" parTransId="{CAFF408A-AA86-4AC8-9897-A4DFAD7237B9}" sibTransId="{6A1F78E7-9DD2-4BF1-938A-B438ECC3C47B}"/>
    <dgm:cxn modelId="{68C9A74F-D06C-4548-ABAF-E535DCA10952}" type="presOf" srcId="{3A4093D0-4288-45B8-94D6-95313265E606}" destId="{389528C9-95B6-4F14-B5AF-FAF61E7D5AE7}" srcOrd="0" destOrd="0" presId="urn:microsoft.com/office/officeart/2005/8/layout/vList2"/>
    <dgm:cxn modelId="{0ED4061D-9691-48D3-A548-9C6D98FE6AF5}" srcId="{0F7DA271-EA11-46DA-9F43-BE59D27FD6F6}" destId="{100A201A-4B2A-435B-83BA-728300A2B09E}" srcOrd="4" destOrd="0" parTransId="{BD9E3EA3-A216-43EB-9932-4E01121FAB27}" sibTransId="{56EA95B4-F261-437D-9B2F-3C09F52D28FF}"/>
    <dgm:cxn modelId="{EFBC96EF-B0CA-402E-8AEB-A5CE30C944C6}" type="presOf" srcId="{100A201A-4B2A-435B-83BA-728300A2B09E}" destId="{21FC9E81-B24A-4D14-8F81-FC0208BA325D}" srcOrd="0" destOrd="0" presId="urn:microsoft.com/office/officeart/2005/8/layout/vList2"/>
    <dgm:cxn modelId="{D8671F52-0830-439B-AD3D-44799782C416}" type="presOf" srcId="{EDAA8CC0-6B9D-48F2-A639-BF99AB8D4FCA}" destId="{8A992792-4F9C-4644-9783-9FC3EEBD80D8}" srcOrd="0" destOrd="0" presId="urn:microsoft.com/office/officeart/2005/8/layout/vList2"/>
    <dgm:cxn modelId="{DC34D022-2971-40AB-A92F-26C452877968}" type="presParOf" srcId="{4DEDBA26-EAD1-45AB-9EB6-63F74FFA24DA}" destId="{452826DD-E776-4D54-B047-C5FB2F000BC9}" srcOrd="0" destOrd="0" presId="urn:microsoft.com/office/officeart/2005/8/layout/vList2"/>
    <dgm:cxn modelId="{503690DB-4DCB-4AE2-BAF6-718CBF100AE5}" type="presParOf" srcId="{4DEDBA26-EAD1-45AB-9EB6-63F74FFA24DA}" destId="{7FB024E1-0495-4BA5-AF3F-D547221902AD}" srcOrd="1" destOrd="0" presId="urn:microsoft.com/office/officeart/2005/8/layout/vList2"/>
    <dgm:cxn modelId="{EF59AFDB-E343-444D-9A8C-6A174279677C}" type="presParOf" srcId="{4DEDBA26-EAD1-45AB-9EB6-63F74FFA24DA}" destId="{8A992792-4F9C-4644-9783-9FC3EEBD80D8}" srcOrd="2" destOrd="0" presId="urn:microsoft.com/office/officeart/2005/8/layout/vList2"/>
    <dgm:cxn modelId="{EF9A4D03-4BB8-43E9-A4EC-0B1B9B7BF547}" type="presParOf" srcId="{4DEDBA26-EAD1-45AB-9EB6-63F74FFA24DA}" destId="{DD232624-3D5A-4F6C-BA6D-8618DC0A1E58}" srcOrd="3" destOrd="0" presId="urn:microsoft.com/office/officeart/2005/8/layout/vList2"/>
    <dgm:cxn modelId="{9C8A9342-4DE3-4668-830C-F97C5A1EDE51}" type="presParOf" srcId="{4DEDBA26-EAD1-45AB-9EB6-63F74FFA24DA}" destId="{389528C9-95B6-4F14-B5AF-FAF61E7D5AE7}" srcOrd="4" destOrd="0" presId="urn:microsoft.com/office/officeart/2005/8/layout/vList2"/>
    <dgm:cxn modelId="{A59504BB-0C74-4667-A72D-FEBB8F0B4520}" type="presParOf" srcId="{4DEDBA26-EAD1-45AB-9EB6-63F74FFA24DA}" destId="{92BACEE0-3405-437D-99D2-BF82AB895127}" srcOrd="5" destOrd="0" presId="urn:microsoft.com/office/officeart/2005/8/layout/vList2"/>
    <dgm:cxn modelId="{5E0F2D8F-7B09-4DAB-B6EE-37534760AF4A}" type="presParOf" srcId="{4DEDBA26-EAD1-45AB-9EB6-63F74FFA24DA}" destId="{53D21E12-52F7-4B24-955D-0F88A529D4CA}" srcOrd="6" destOrd="0" presId="urn:microsoft.com/office/officeart/2005/8/layout/vList2"/>
    <dgm:cxn modelId="{DB16E1AE-F66E-47C7-905B-3DA963B527EA}" type="presParOf" srcId="{4DEDBA26-EAD1-45AB-9EB6-63F74FFA24DA}" destId="{D5F7FE8A-472F-45B6-9C49-443CABF6C6B5}" srcOrd="7" destOrd="0" presId="urn:microsoft.com/office/officeart/2005/8/layout/vList2"/>
    <dgm:cxn modelId="{218B767C-21F8-4B25-93F9-D69E478EBA23}" type="presParOf" srcId="{4DEDBA26-EAD1-45AB-9EB6-63F74FFA24DA}" destId="{21FC9E81-B24A-4D14-8F81-FC0208BA325D}" srcOrd="8"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3AF10B-CC14-45CE-AC32-58DF99A456A0}">
      <dsp:nvSpPr>
        <dsp:cNvPr id="0" name=""/>
        <dsp:cNvSpPr/>
      </dsp:nvSpPr>
      <dsp:spPr>
        <a:xfrm>
          <a:off x="21539" y="0"/>
          <a:ext cx="7562195" cy="863020"/>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12700" rIns="0" bIns="12700" numCol="1" spcCol="1270" anchor="ctr" anchorCtr="0">
          <a:noAutofit/>
        </a:bodyPr>
        <a:lstStyle/>
        <a:p>
          <a:pPr lvl="0" algn="l" defTabSz="889000" rtl="0">
            <a:lnSpc>
              <a:spcPct val="90000"/>
            </a:lnSpc>
            <a:spcBef>
              <a:spcPct val="0"/>
            </a:spcBef>
            <a:spcAft>
              <a:spcPct val="35000"/>
            </a:spcAft>
          </a:pPr>
          <a:r>
            <a:rPr lang="en-GB" sz="2000" b="1" kern="1200" dirty="0"/>
            <a:t>AIM:	</a:t>
          </a:r>
          <a:r>
            <a:rPr lang="en-GB" sz="2000" kern="1200" dirty="0"/>
            <a:t>Is that you should be able to say which foods that you 	need to count the carbs in and which foods you don’t.</a:t>
          </a:r>
        </a:p>
      </dsp:txBody>
      <dsp:txXfrm>
        <a:off x="453049" y="0"/>
        <a:ext cx="6699175" cy="8630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2826DD-E776-4D54-B047-C5FB2F000BC9}">
      <dsp:nvSpPr>
        <dsp:cNvPr id="0" name=""/>
        <dsp:cNvSpPr/>
      </dsp:nvSpPr>
      <dsp:spPr>
        <a:xfrm>
          <a:off x="0" y="144471"/>
          <a:ext cx="7848000" cy="764835"/>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GB" sz="1800" b="1" kern="1200" dirty="0"/>
            <a:t>Identify foods that contain carbohydrates and those foods that do not</a:t>
          </a:r>
        </a:p>
      </dsp:txBody>
      <dsp:txXfrm>
        <a:off x="37336" y="181807"/>
        <a:ext cx="7773328" cy="690163"/>
      </dsp:txXfrm>
    </dsp:sp>
    <dsp:sp modelId="{8A992792-4F9C-4644-9783-9FC3EEBD80D8}">
      <dsp:nvSpPr>
        <dsp:cNvPr id="0" name=""/>
        <dsp:cNvSpPr/>
      </dsp:nvSpPr>
      <dsp:spPr>
        <a:xfrm>
          <a:off x="0" y="961146"/>
          <a:ext cx="7848000" cy="764835"/>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GB" sz="1800" b="1" kern="1200" dirty="0"/>
            <a:t>Identify the 3 different types of carbohydrates and their effect on </a:t>
          </a:r>
          <a:r>
            <a:rPr lang="en-GB" sz="1800" b="1" kern="1200"/>
            <a:t>blood glucose</a:t>
          </a:r>
          <a:endParaRPr lang="en-GB" sz="1800" b="1" kern="1200" dirty="0"/>
        </a:p>
      </dsp:txBody>
      <dsp:txXfrm>
        <a:off x="37336" y="998482"/>
        <a:ext cx="7773328" cy="690163"/>
      </dsp:txXfrm>
    </dsp:sp>
    <dsp:sp modelId="{389528C9-95B6-4F14-B5AF-FAF61E7D5AE7}">
      <dsp:nvSpPr>
        <dsp:cNvPr id="0" name=""/>
        <dsp:cNvSpPr/>
      </dsp:nvSpPr>
      <dsp:spPr>
        <a:xfrm>
          <a:off x="0" y="1777822"/>
          <a:ext cx="7848000" cy="764835"/>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GB" sz="1800" b="1" kern="1200" dirty="0"/>
            <a:t>Identify carbohydrate foods that you need to count</a:t>
          </a:r>
        </a:p>
      </dsp:txBody>
      <dsp:txXfrm>
        <a:off x="37336" y="1815158"/>
        <a:ext cx="7773328" cy="690163"/>
      </dsp:txXfrm>
    </dsp:sp>
    <dsp:sp modelId="{53D21E12-52F7-4B24-955D-0F88A529D4CA}">
      <dsp:nvSpPr>
        <dsp:cNvPr id="0" name=""/>
        <dsp:cNvSpPr/>
      </dsp:nvSpPr>
      <dsp:spPr>
        <a:xfrm>
          <a:off x="0" y="2594497"/>
          <a:ext cx="7848000" cy="764835"/>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GB" sz="1800" b="1" kern="1200" dirty="0"/>
            <a:t>Read and understand food labels</a:t>
          </a:r>
        </a:p>
      </dsp:txBody>
      <dsp:txXfrm>
        <a:off x="37336" y="2631833"/>
        <a:ext cx="7773328" cy="690163"/>
      </dsp:txXfrm>
    </dsp:sp>
    <dsp:sp modelId="{21FC9E81-B24A-4D14-8F81-FC0208BA325D}">
      <dsp:nvSpPr>
        <dsp:cNvPr id="0" name=""/>
        <dsp:cNvSpPr/>
      </dsp:nvSpPr>
      <dsp:spPr>
        <a:xfrm>
          <a:off x="0" y="3388166"/>
          <a:ext cx="7848000" cy="764835"/>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GB" sz="1800" b="1" kern="1200" dirty="0"/>
            <a:t>Be able to carb count your food at high school</a:t>
          </a:r>
        </a:p>
      </dsp:txBody>
      <dsp:txXfrm>
        <a:off x="37336" y="3425502"/>
        <a:ext cx="7773328" cy="690163"/>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958" cy="494186"/>
          </a:xfrm>
          <a:prstGeom prst="rect">
            <a:avLst/>
          </a:prstGeom>
        </p:spPr>
        <p:txBody>
          <a:bodyPr vert="horz" lIns="90714" tIns="45356" rIns="90714" bIns="45356" rtlCol="0"/>
          <a:lstStyle>
            <a:lvl1pPr algn="l" fontAlgn="auto">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sz="quarter" idx="1"/>
          </p:nvPr>
        </p:nvSpPr>
        <p:spPr>
          <a:xfrm>
            <a:off x="3851098" y="0"/>
            <a:ext cx="2944958" cy="494186"/>
          </a:xfrm>
          <a:prstGeom prst="rect">
            <a:avLst/>
          </a:prstGeom>
        </p:spPr>
        <p:txBody>
          <a:bodyPr vert="horz" lIns="90714" tIns="45356" rIns="90714" bIns="45356" rtlCol="0"/>
          <a:lstStyle>
            <a:lvl1pPr algn="r" fontAlgn="auto">
              <a:spcBef>
                <a:spcPts val="0"/>
              </a:spcBef>
              <a:spcAft>
                <a:spcPts val="0"/>
              </a:spcAft>
              <a:defRPr sz="1200" smtClean="0">
                <a:latin typeface="+mn-lt"/>
                <a:cs typeface="+mn-cs"/>
              </a:defRPr>
            </a:lvl1pPr>
          </a:lstStyle>
          <a:p>
            <a:pPr>
              <a:defRPr/>
            </a:pPr>
            <a:fld id="{36D0798E-206E-4A70-8759-93D643826931}" type="datetimeFigureOut">
              <a:rPr lang="en-GB"/>
              <a:pPr>
                <a:defRPr/>
              </a:pPr>
              <a:t>08/07/2021</a:t>
            </a:fld>
            <a:endParaRPr lang="en-GB"/>
          </a:p>
        </p:txBody>
      </p:sp>
      <p:sp>
        <p:nvSpPr>
          <p:cNvPr id="4" name="Footer Placeholder 3"/>
          <p:cNvSpPr>
            <a:spLocks noGrp="1"/>
          </p:cNvSpPr>
          <p:nvPr>
            <p:ph type="ftr" sz="quarter" idx="2"/>
          </p:nvPr>
        </p:nvSpPr>
        <p:spPr>
          <a:xfrm>
            <a:off x="0" y="9376899"/>
            <a:ext cx="2944958" cy="494185"/>
          </a:xfrm>
          <a:prstGeom prst="rect">
            <a:avLst/>
          </a:prstGeom>
        </p:spPr>
        <p:txBody>
          <a:bodyPr vert="horz" lIns="90714" tIns="45356" rIns="90714" bIns="45356" rtlCol="0" anchor="b"/>
          <a:lstStyle>
            <a:lvl1pPr algn="l" fontAlgn="auto">
              <a:spcBef>
                <a:spcPts val="0"/>
              </a:spcBef>
              <a:spcAft>
                <a:spcPts val="0"/>
              </a:spcAft>
              <a:defRPr sz="1200">
                <a:latin typeface="+mn-lt"/>
                <a:cs typeface="+mn-cs"/>
              </a:defRPr>
            </a:lvl1pPr>
          </a:lstStyle>
          <a:p>
            <a:pPr>
              <a:defRPr/>
            </a:pPr>
            <a:endParaRPr lang="en-GB"/>
          </a:p>
        </p:txBody>
      </p:sp>
      <p:sp>
        <p:nvSpPr>
          <p:cNvPr id="5" name="Slide Number Placeholder 4"/>
          <p:cNvSpPr>
            <a:spLocks noGrp="1"/>
          </p:cNvSpPr>
          <p:nvPr>
            <p:ph type="sldNum" sz="quarter" idx="3"/>
          </p:nvPr>
        </p:nvSpPr>
        <p:spPr>
          <a:xfrm>
            <a:off x="3851098" y="9376899"/>
            <a:ext cx="2944958" cy="494185"/>
          </a:xfrm>
          <a:prstGeom prst="rect">
            <a:avLst/>
          </a:prstGeom>
        </p:spPr>
        <p:txBody>
          <a:bodyPr vert="horz" lIns="90714" tIns="45356" rIns="90714" bIns="45356" rtlCol="0" anchor="b"/>
          <a:lstStyle>
            <a:lvl1pPr algn="r" fontAlgn="auto">
              <a:spcBef>
                <a:spcPts val="0"/>
              </a:spcBef>
              <a:spcAft>
                <a:spcPts val="0"/>
              </a:spcAft>
              <a:defRPr sz="1200" smtClean="0">
                <a:latin typeface="+mn-lt"/>
                <a:cs typeface="+mn-cs"/>
              </a:defRPr>
            </a:lvl1pPr>
          </a:lstStyle>
          <a:p>
            <a:pPr>
              <a:defRPr/>
            </a:pPr>
            <a:fld id="{F2A96BC0-B44D-45A3-9CDF-DA9801102BEC}" type="slidenum">
              <a:rPr lang="en-GB"/>
              <a:pPr>
                <a:defRPr/>
              </a:pPr>
              <a:t>‹#›</a:t>
            </a:fld>
            <a:endParaRPr lang="en-GB"/>
          </a:p>
        </p:txBody>
      </p:sp>
    </p:spTree>
    <p:extLst>
      <p:ext uri="{BB962C8B-B14F-4D97-AF65-F5344CB8AC3E}">
        <p14:creationId xmlns:p14="http://schemas.microsoft.com/office/powerpoint/2010/main" val="34025388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958" cy="494186"/>
          </a:xfrm>
          <a:prstGeom prst="rect">
            <a:avLst/>
          </a:prstGeom>
        </p:spPr>
        <p:txBody>
          <a:bodyPr vert="horz" lIns="90714" tIns="45356" rIns="90714" bIns="45356" rtlCol="0"/>
          <a:lstStyle>
            <a:lvl1pPr algn="l" fontAlgn="auto">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idx="1"/>
          </p:nvPr>
        </p:nvSpPr>
        <p:spPr>
          <a:xfrm>
            <a:off x="3851098" y="0"/>
            <a:ext cx="2944958" cy="494186"/>
          </a:xfrm>
          <a:prstGeom prst="rect">
            <a:avLst/>
          </a:prstGeom>
        </p:spPr>
        <p:txBody>
          <a:bodyPr vert="horz" lIns="90714" tIns="45356" rIns="90714" bIns="45356" rtlCol="0"/>
          <a:lstStyle>
            <a:lvl1pPr algn="r" fontAlgn="auto">
              <a:spcBef>
                <a:spcPts val="0"/>
              </a:spcBef>
              <a:spcAft>
                <a:spcPts val="0"/>
              </a:spcAft>
              <a:defRPr sz="1200" smtClean="0">
                <a:latin typeface="+mn-lt"/>
                <a:cs typeface="+mn-cs"/>
              </a:defRPr>
            </a:lvl1pPr>
          </a:lstStyle>
          <a:p>
            <a:pPr>
              <a:defRPr/>
            </a:pPr>
            <a:fld id="{0F17D9CE-3F7D-41B0-9EE2-90239E62BA79}" type="datetimeFigureOut">
              <a:rPr lang="en-GB"/>
              <a:pPr>
                <a:defRPr/>
              </a:pPr>
              <a:t>08/07/2021</a:t>
            </a:fld>
            <a:endParaRPr lang="en-GB"/>
          </a:p>
        </p:txBody>
      </p:sp>
      <p:sp>
        <p:nvSpPr>
          <p:cNvPr id="4" name="Slide Image Placeholder 3"/>
          <p:cNvSpPr>
            <a:spLocks noGrp="1" noRot="1" noChangeAspect="1"/>
          </p:cNvSpPr>
          <p:nvPr>
            <p:ph type="sldImg" idx="2"/>
          </p:nvPr>
        </p:nvSpPr>
        <p:spPr>
          <a:xfrm>
            <a:off x="930275" y="739775"/>
            <a:ext cx="4937125" cy="3703638"/>
          </a:xfrm>
          <a:prstGeom prst="rect">
            <a:avLst/>
          </a:prstGeom>
          <a:noFill/>
          <a:ln w="12700">
            <a:solidFill>
              <a:prstClr val="black"/>
            </a:solidFill>
          </a:ln>
        </p:spPr>
        <p:txBody>
          <a:bodyPr vert="horz" lIns="90714" tIns="45356" rIns="90714" bIns="45356" rtlCol="0" anchor="ctr"/>
          <a:lstStyle/>
          <a:p>
            <a:pPr lvl="0"/>
            <a:endParaRPr lang="en-GB" noProof="0"/>
          </a:p>
        </p:txBody>
      </p:sp>
      <p:sp>
        <p:nvSpPr>
          <p:cNvPr id="5" name="Notes Placeholder 4"/>
          <p:cNvSpPr>
            <a:spLocks noGrp="1"/>
          </p:cNvSpPr>
          <p:nvPr>
            <p:ph type="body" sz="quarter" idx="3"/>
          </p:nvPr>
        </p:nvSpPr>
        <p:spPr>
          <a:xfrm>
            <a:off x="679606" y="4689239"/>
            <a:ext cx="5438464" cy="4442935"/>
          </a:xfrm>
          <a:prstGeom prst="rect">
            <a:avLst/>
          </a:prstGeom>
        </p:spPr>
        <p:txBody>
          <a:bodyPr vert="horz" lIns="90714" tIns="45356" rIns="90714" bIns="45356"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376899"/>
            <a:ext cx="2944958" cy="494185"/>
          </a:xfrm>
          <a:prstGeom prst="rect">
            <a:avLst/>
          </a:prstGeom>
        </p:spPr>
        <p:txBody>
          <a:bodyPr vert="horz" lIns="90714" tIns="45356" rIns="90714" bIns="45356" rtlCol="0" anchor="b"/>
          <a:lstStyle>
            <a:lvl1pPr algn="l" fontAlgn="auto">
              <a:spcBef>
                <a:spcPts val="0"/>
              </a:spcBef>
              <a:spcAft>
                <a:spcPts val="0"/>
              </a:spcAft>
              <a:defRPr sz="12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851098" y="9376899"/>
            <a:ext cx="2944958" cy="494185"/>
          </a:xfrm>
          <a:prstGeom prst="rect">
            <a:avLst/>
          </a:prstGeom>
        </p:spPr>
        <p:txBody>
          <a:bodyPr vert="horz" lIns="90714" tIns="45356" rIns="90714" bIns="45356" rtlCol="0" anchor="b"/>
          <a:lstStyle>
            <a:lvl1pPr algn="r" fontAlgn="auto">
              <a:spcBef>
                <a:spcPts val="0"/>
              </a:spcBef>
              <a:spcAft>
                <a:spcPts val="0"/>
              </a:spcAft>
              <a:defRPr sz="1200" smtClean="0">
                <a:latin typeface="+mn-lt"/>
                <a:cs typeface="+mn-cs"/>
              </a:defRPr>
            </a:lvl1pPr>
          </a:lstStyle>
          <a:p>
            <a:pPr>
              <a:defRPr/>
            </a:pPr>
            <a:fld id="{BFA6C5A4-3A0B-435F-B10C-4BEF5154414D}" type="slidenum">
              <a:rPr lang="en-GB"/>
              <a:pPr>
                <a:defRPr/>
              </a:pPr>
              <a:t>‹#›</a:t>
            </a:fld>
            <a:endParaRPr lang="en-GB"/>
          </a:p>
        </p:txBody>
      </p:sp>
    </p:spTree>
    <p:extLst>
      <p:ext uri="{BB962C8B-B14F-4D97-AF65-F5344CB8AC3E}">
        <p14:creationId xmlns:p14="http://schemas.microsoft.com/office/powerpoint/2010/main" val="114061519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679606" y="4689238"/>
            <a:ext cx="5438464" cy="4902386"/>
          </a:xfrm>
        </p:spPr>
        <p:txBody>
          <a:bodyPr/>
          <a:lstStyle/>
          <a:p>
            <a:pPr algn="just" fontAlgn="auto">
              <a:spcBef>
                <a:spcPts val="0"/>
              </a:spcBef>
              <a:spcAft>
                <a:spcPts val="0"/>
              </a:spcAft>
              <a:defRPr/>
            </a:pPr>
            <a:endParaRPr lang="en-GB" sz="1400" i="1" dirty="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FB162C9-43A6-49C0-84AC-82DA7972F1F5}" type="slidenum">
              <a:rPr lang="en-GB" altLang="en-US"/>
              <a:pPr fontAlgn="base">
                <a:spcBef>
                  <a:spcPct val="0"/>
                </a:spcBef>
                <a:spcAft>
                  <a:spcPct val="0"/>
                </a:spcAft>
              </a:pPr>
              <a:t>1</a:t>
            </a:fld>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spcBef>
                <a:spcPct val="0"/>
              </a:spcBef>
            </a:pPr>
            <a:r>
              <a:rPr lang="en-GB" altLang="en-US" sz="1400"/>
              <a:t>The Eat Well Plate encourages you to choose different foods from the five groups every day, to help ensure you obtain the wide range of nutrients your body needs to remain healthy. </a:t>
            </a:r>
          </a:p>
          <a:p>
            <a:pPr algn="just">
              <a:spcBef>
                <a:spcPct val="0"/>
              </a:spcBef>
            </a:pPr>
            <a:endParaRPr lang="en-GB" altLang="en-US" sz="1400"/>
          </a:p>
          <a:p>
            <a:pPr algn="just">
              <a:spcBef>
                <a:spcPct val="0"/>
              </a:spcBef>
            </a:pPr>
            <a:r>
              <a:rPr lang="en-GB" altLang="en-US" sz="1400"/>
              <a:t>Choosing a variety of foods from within each group will add to the range of nutrients you eat.  No single food contains all the nutrients needed for health so we should try to eat a balanced diet.</a:t>
            </a:r>
          </a:p>
          <a:p>
            <a:pPr algn="just">
              <a:spcBef>
                <a:spcPct val="0"/>
              </a:spcBef>
            </a:pPr>
            <a:endParaRPr lang="en-GB" altLang="en-US" sz="1400"/>
          </a:p>
          <a:p>
            <a:pPr algn="just">
              <a:spcBef>
                <a:spcPct val="0"/>
              </a:spcBef>
            </a:pPr>
            <a:r>
              <a:rPr lang="en-GB" altLang="en-US" sz="1400"/>
              <a:t>By choosing a variety of foods from the five food groups, most people will get all the nutrients they need to stay healthy and active.  </a:t>
            </a:r>
          </a:p>
          <a:p>
            <a:pPr algn="just">
              <a:spcBef>
                <a:spcPct val="0"/>
              </a:spcBef>
            </a:pPr>
            <a:endParaRPr lang="en-GB" altLang="en-US" sz="1400"/>
          </a:p>
          <a:p>
            <a:pPr algn="just">
              <a:spcBef>
                <a:spcPct val="0"/>
              </a:spcBef>
            </a:pPr>
            <a:endParaRPr lang="en-GB" altLang="en-US" sz="1400"/>
          </a:p>
          <a:p>
            <a:pPr algn="just">
              <a:spcBef>
                <a:spcPct val="0"/>
              </a:spcBef>
            </a:pPr>
            <a:r>
              <a:rPr lang="en-GB" altLang="en-US" sz="1400" i="1">
                <a:solidFill>
                  <a:srgbClr val="000000"/>
                </a:solidFill>
              </a:rPr>
              <a:t>(Click/return to transition to next slide).</a:t>
            </a:r>
          </a:p>
          <a:p>
            <a:pPr algn="just">
              <a:spcBef>
                <a:spcPct val="0"/>
              </a:spcBef>
            </a:pPr>
            <a:endParaRPr lang="en-GB" altLang="en-US" sz="1400"/>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A67A765D-1F8E-424D-A9A8-DDBB730F49FD}" type="slidenum">
              <a:rPr lang="en-GB" altLang="en-US"/>
              <a:pPr fontAlgn="base">
                <a:spcBef>
                  <a:spcPct val="0"/>
                </a:spcBef>
                <a:spcAft>
                  <a:spcPct val="0"/>
                </a:spcAft>
              </a:pPr>
              <a:t>2</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43F24555-15CA-4AFF-B5FE-FF3FFE184727}" type="datetimeFigureOut">
              <a:rPr lang="en-GB"/>
              <a:pPr>
                <a:defRPr/>
              </a:pPr>
              <a:t>08/07/2021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7883D956-A98E-49D2-9889-92942C1F51A0}" type="slidenum">
              <a:rPr lang="en-GB"/>
              <a:pPr>
                <a:defRPr/>
              </a:pPr>
              <a:t>‹#›</a:t>
            </a:fld>
            <a:endParaRPr lang="en-GB"/>
          </a:p>
        </p:txBody>
      </p:sp>
    </p:spTree>
    <p:extLst>
      <p:ext uri="{BB962C8B-B14F-4D97-AF65-F5344CB8AC3E}">
        <p14:creationId xmlns:p14="http://schemas.microsoft.com/office/powerpoint/2010/main" val="4289664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5753E94F-2624-447B-AAF7-5D67C0B32AE4}" type="datetimeFigureOut">
              <a:rPr lang="en-GB"/>
              <a:pPr>
                <a:defRPr/>
              </a:pPr>
              <a:t>08/07/2021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69F2A04F-08E5-4044-8EA6-6F0EEC76BB1B}" type="slidenum">
              <a:rPr lang="en-GB"/>
              <a:pPr>
                <a:defRPr/>
              </a:pPr>
              <a:t>‹#›</a:t>
            </a:fld>
            <a:endParaRPr lang="en-GB"/>
          </a:p>
        </p:txBody>
      </p:sp>
    </p:spTree>
    <p:extLst>
      <p:ext uri="{BB962C8B-B14F-4D97-AF65-F5344CB8AC3E}">
        <p14:creationId xmlns:p14="http://schemas.microsoft.com/office/powerpoint/2010/main" val="2751194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D758167D-39C8-4990-B5FF-7AC6247275B6}" type="datetimeFigureOut">
              <a:rPr lang="en-GB"/>
              <a:pPr>
                <a:defRPr/>
              </a:pPr>
              <a:t>08/07/2021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B179CA91-C1B6-4858-9853-58AAF2BC78AE}" type="slidenum">
              <a:rPr lang="en-GB"/>
              <a:pPr>
                <a:defRPr/>
              </a:pPr>
              <a:t>‹#›</a:t>
            </a:fld>
            <a:endParaRPr lang="en-GB"/>
          </a:p>
        </p:txBody>
      </p:sp>
    </p:spTree>
    <p:extLst>
      <p:ext uri="{BB962C8B-B14F-4D97-AF65-F5344CB8AC3E}">
        <p14:creationId xmlns:p14="http://schemas.microsoft.com/office/powerpoint/2010/main" val="3841124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1F6B4A88-CFBE-4125-9410-AE333FFD54B8}" type="datetimeFigureOut">
              <a:rPr lang="en-GB"/>
              <a:pPr>
                <a:defRPr/>
              </a:pPr>
              <a:t>08/07/2021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E12A0693-423A-42FC-8843-263B67E6324F}" type="slidenum">
              <a:rPr lang="en-GB"/>
              <a:pPr>
                <a:defRPr/>
              </a:pPr>
              <a:t>‹#›</a:t>
            </a:fld>
            <a:endParaRPr lang="en-GB"/>
          </a:p>
        </p:txBody>
      </p:sp>
    </p:spTree>
    <p:extLst>
      <p:ext uri="{BB962C8B-B14F-4D97-AF65-F5344CB8AC3E}">
        <p14:creationId xmlns:p14="http://schemas.microsoft.com/office/powerpoint/2010/main" val="90945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F377CE96-A67E-4DAE-82C4-AC4E7620C091}" type="datetimeFigureOut">
              <a:rPr lang="en-GB"/>
              <a:pPr>
                <a:defRPr/>
              </a:pPr>
              <a:t>08/07/2021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6703D644-AAB4-4184-87D6-142579C1759F}" type="slidenum">
              <a:rPr lang="en-GB"/>
              <a:pPr>
                <a:defRPr/>
              </a:pPr>
              <a:t>‹#›</a:t>
            </a:fld>
            <a:endParaRPr lang="en-GB"/>
          </a:p>
        </p:txBody>
      </p:sp>
    </p:spTree>
    <p:extLst>
      <p:ext uri="{BB962C8B-B14F-4D97-AF65-F5344CB8AC3E}">
        <p14:creationId xmlns:p14="http://schemas.microsoft.com/office/powerpoint/2010/main" val="3255650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C1FCC72-A7F1-49DA-9A06-A0D0865C1625}" type="datetimeFigureOut">
              <a:rPr lang="en-GB"/>
              <a:pPr>
                <a:defRPr/>
              </a:pPr>
              <a:t>08/07/2021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71105619-BCE3-44F0-80D2-E192DAFC2428}" type="slidenum">
              <a:rPr lang="en-GB"/>
              <a:pPr>
                <a:defRPr/>
              </a:pPr>
              <a:t>‹#›</a:t>
            </a:fld>
            <a:endParaRPr lang="en-GB"/>
          </a:p>
        </p:txBody>
      </p:sp>
    </p:spTree>
    <p:extLst>
      <p:ext uri="{BB962C8B-B14F-4D97-AF65-F5344CB8AC3E}">
        <p14:creationId xmlns:p14="http://schemas.microsoft.com/office/powerpoint/2010/main" val="424079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93072F63-8126-43C1-983A-C63CDC7DF1BE}" type="datetimeFigureOut">
              <a:rPr lang="en-GB"/>
              <a:pPr>
                <a:defRPr/>
              </a:pPr>
              <a:t>08/07/2021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88D3A4FF-EE1D-4887-B31C-63B0A3EE742E}" type="slidenum">
              <a:rPr lang="en-GB"/>
              <a:pPr>
                <a:defRPr/>
              </a:pPr>
              <a:t>‹#›</a:t>
            </a:fld>
            <a:endParaRPr lang="en-GB"/>
          </a:p>
        </p:txBody>
      </p:sp>
    </p:spTree>
    <p:extLst>
      <p:ext uri="{BB962C8B-B14F-4D97-AF65-F5344CB8AC3E}">
        <p14:creationId xmlns:p14="http://schemas.microsoft.com/office/powerpoint/2010/main" val="26166231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EED34A07-2F88-4EE6-8171-5F19EA15A902}" type="datetimeFigureOut">
              <a:rPr lang="en-GB"/>
              <a:pPr>
                <a:defRPr/>
              </a:pPr>
              <a:t>08/07/2021</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07FDD11F-5938-4BB8-A301-545479BB6EA8}" type="slidenum">
              <a:rPr lang="en-GB"/>
              <a:pPr>
                <a:defRPr/>
              </a:pPr>
              <a:t>‹#›</a:t>
            </a:fld>
            <a:endParaRPr lang="en-GB"/>
          </a:p>
        </p:txBody>
      </p:sp>
    </p:spTree>
    <p:extLst>
      <p:ext uri="{BB962C8B-B14F-4D97-AF65-F5344CB8AC3E}">
        <p14:creationId xmlns:p14="http://schemas.microsoft.com/office/powerpoint/2010/main" val="4230233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794ACEAB-D51E-4956-A461-C6A783B7D334}" type="datetimeFigureOut">
              <a:rPr lang="en-GB"/>
              <a:pPr>
                <a:defRPr/>
              </a:pPr>
              <a:t>08/07/2021</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2521579B-BCB7-48B0-9115-66EFEBF5ACB1}" type="slidenum">
              <a:rPr lang="en-GB"/>
              <a:pPr>
                <a:defRPr/>
              </a:pPr>
              <a:t>‹#›</a:t>
            </a:fld>
            <a:endParaRPr lang="en-GB"/>
          </a:p>
        </p:txBody>
      </p:sp>
    </p:spTree>
    <p:extLst>
      <p:ext uri="{BB962C8B-B14F-4D97-AF65-F5344CB8AC3E}">
        <p14:creationId xmlns:p14="http://schemas.microsoft.com/office/powerpoint/2010/main" val="3373080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5FDC7-B993-4125-8482-135FF97091F3}" type="datetimeFigureOut">
              <a:rPr lang="en-GB"/>
              <a:pPr>
                <a:defRPr/>
              </a:pPr>
              <a:t>08/07/2021</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65444E41-AAF5-4C94-BF2C-FA020A9A12E7}" type="slidenum">
              <a:rPr lang="en-GB"/>
              <a:pPr>
                <a:defRPr/>
              </a:pPr>
              <a:t>‹#›</a:t>
            </a:fld>
            <a:endParaRPr lang="en-GB"/>
          </a:p>
        </p:txBody>
      </p:sp>
    </p:spTree>
    <p:extLst>
      <p:ext uri="{BB962C8B-B14F-4D97-AF65-F5344CB8AC3E}">
        <p14:creationId xmlns:p14="http://schemas.microsoft.com/office/powerpoint/2010/main" val="3767272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0CAFB9D-4851-4A2C-B4CE-7EF2062D0ED9}" type="datetimeFigureOut">
              <a:rPr lang="en-GB"/>
              <a:pPr>
                <a:defRPr/>
              </a:pPr>
              <a:t>08/07/2021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B5364175-B11F-4EB6-823B-2401AAF07864}" type="slidenum">
              <a:rPr lang="en-GB"/>
              <a:pPr>
                <a:defRPr/>
              </a:pPr>
              <a:t>‹#›</a:t>
            </a:fld>
            <a:endParaRPr lang="en-GB"/>
          </a:p>
        </p:txBody>
      </p:sp>
    </p:spTree>
    <p:extLst>
      <p:ext uri="{BB962C8B-B14F-4D97-AF65-F5344CB8AC3E}">
        <p14:creationId xmlns:p14="http://schemas.microsoft.com/office/powerpoint/2010/main" val="4087579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AD55B4EC-34EE-43A4-8502-2A84B59CBC63}" type="datetimeFigureOut">
              <a:rPr lang="en-GB"/>
              <a:pPr>
                <a:defRPr/>
              </a:pPr>
              <a:t>08/07/2021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63172589-7331-44CC-891B-C9A4D4B7A088}" type="slidenum">
              <a:rPr lang="en-GB"/>
              <a:pPr>
                <a:defRPr/>
              </a:pPr>
              <a:t>‹#›</a:t>
            </a:fld>
            <a:endParaRPr lang="en-GB"/>
          </a:p>
        </p:txBody>
      </p:sp>
    </p:spTree>
    <p:extLst>
      <p:ext uri="{BB962C8B-B14F-4D97-AF65-F5344CB8AC3E}">
        <p14:creationId xmlns:p14="http://schemas.microsoft.com/office/powerpoint/2010/main" val="41085118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C9AE376-A71F-4CAB-916E-A038DBA6A848}" type="datetimeFigureOut">
              <a:rPr lang="en-GB"/>
              <a:pPr>
                <a:defRPr/>
              </a:pPr>
              <a:t>08/07/2021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EF5F3E40-AAF2-49F0-AF06-7809E49865BC}" type="slidenum">
              <a:rPr lang="en-GB"/>
              <a:pPr>
                <a:defRPr/>
              </a:pPr>
              <a:t>‹#›</a:t>
            </a:fld>
            <a:endParaRPr lang="en-GB"/>
          </a:p>
        </p:txBody>
      </p:sp>
    </p:spTree>
    <p:extLst>
      <p:ext uri="{BB962C8B-B14F-4D97-AF65-F5344CB8AC3E}">
        <p14:creationId xmlns:p14="http://schemas.microsoft.com/office/powerpoint/2010/main" val="12719483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1C2B3397-9AE3-4CAA-B648-EC7F1B003CEA}" type="datetimeFigureOut">
              <a:rPr lang="en-GB"/>
              <a:pPr>
                <a:defRPr/>
              </a:pPr>
              <a:t>08/07/2021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55FB8E0C-A1F8-4A34-927A-F4F5E64BCED0}" type="slidenum">
              <a:rPr lang="en-GB"/>
              <a:pPr>
                <a:defRPr/>
              </a:pPr>
              <a:t>‹#›</a:t>
            </a:fld>
            <a:endParaRPr lang="en-GB"/>
          </a:p>
        </p:txBody>
      </p:sp>
    </p:spTree>
    <p:extLst>
      <p:ext uri="{BB962C8B-B14F-4D97-AF65-F5344CB8AC3E}">
        <p14:creationId xmlns:p14="http://schemas.microsoft.com/office/powerpoint/2010/main" val="27022329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597E1C3-C8E5-4D1F-897F-15C971698559}" type="datetimeFigureOut">
              <a:rPr lang="en-GB"/>
              <a:pPr>
                <a:defRPr/>
              </a:pPr>
              <a:t>08/07/2021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31B4DEF6-C089-4DBF-89D5-E8A37F5CB623}" type="slidenum">
              <a:rPr lang="en-GB"/>
              <a:pPr>
                <a:defRPr/>
              </a:pPr>
              <a:t>‹#›</a:t>
            </a:fld>
            <a:endParaRPr lang="en-GB"/>
          </a:p>
        </p:txBody>
      </p:sp>
    </p:spTree>
    <p:extLst>
      <p:ext uri="{BB962C8B-B14F-4D97-AF65-F5344CB8AC3E}">
        <p14:creationId xmlns:p14="http://schemas.microsoft.com/office/powerpoint/2010/main" val="2459060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DBD5B8C-C396-4832-B83F-9885DA5B11C3}" type="datetimeFigureOut">
              <a:rPr lang="en-GB"/>
              <a:pPr>
                <a:defRPr/>
              </a:pPr>
              <a:t>08/07/2021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C1FB7596-0E6F-4E05-8EE4-552100652F98}" type="slidenum">
              <a:rPr lang="en-GB"/>
              <a:pPr>
                <a:defRPr/>
              </a:pPr>
              <a:t>‹#›</a:t>
            </a:fld>
            <a:endParaRPr lang="en-GB"/>
          </a:p>
        </p:txBody>
      </p:sp>
    </p:spTree>
    <p:extLst>
      <p:ext uri="{BB962C8B-B14F-4D97-AF65-F5344CB8AC3E}">
        <p14:creationId xmlns:p14="http://schemas.microsoft.com/office/powerpoint/2010/main" val="3084533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37236178-2AD2-484C-ADB7-E1B706F1F16A}" type="datetimeFigureOut">
              <a:rPr lang="en-GB"/>
              <a:pPr>
                <a:defRPr/>
              </a:pPr>
              <a:t>08/07/2021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8B3EF027-AC2D-43AE-A5E0-F4E22BA25F1C}" type="slidenum">
              <a:rPr lang="en-GB"/>
              <a:pPr>
                <a:defRPr/>
              </a:pPr>
              <a:t>‹#›</a:t>
            </a:fld>
            <a:endParaRPr lang="en-GB"/>
          </a:p>
        </p:txBody>
      </p:sp>
    </p:spTree>
    <p:extLst>
      <p:ext uri="{BB962C8B-B14F-4D97-AF65-F5344CB8AC3E}">
        <p14:creationId xmlns:p14="http://schemas.microsoft.com/office/powerpoint/2010/main" val="663564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61584DA9-A2E6-415A-AF32-04DD2377A2B8}" type="datetimeFigureOut">
              <a:rPr lang="en-GB"/>
              <a:pPr>
                <a:defRPr/>
              </a:pPr>
              <a:t>08/07/2021</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15DE61F9-A718-4FEC-BE9A-2F65DD3E7477}" type="slidenum">
              <a:rPr lang="en-GB"/>
              <a:pPr>
                <a:defRPr/>
              </a:pPr>
              <a:t>‹#›</a:t>
            </a:fld>
            <a:endParaRPr lang="en-GB"/>
          </a:p>
        </p:txBody>
      </p:sp>
    </p:spTree>
    <p:extLst>
      <p:ext uri="{BB962C8B-B14F-4D97-AF65-F5344CB8AC3E}">
        <p14:creationId xmlns:p14="http://schemas.microsoft.com/office/powerpoint/2010/main" val="770668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2B4A7E2F-CA29-489C-8B04-7BE0FA6ACF79}" type="datetimeFigureOut">
              <a:rPr lang="en-GB"/>
              <a:pPr>
                <a:defRPr/>
              </a:pPr>
              <a:t>08/07/2021</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5C414838-4D24-4B26-A56A-7A1B8FD52A11}" type="slidenum">
              <a:rPr lang="en-GB"/>
              <a:pPr>
                <a:defRPr/>
              </a:pPr>
              <a:t>‹#›</a:t>
            </a:fld>
            <a:endParaRPr lang="en-GB"/>
          </a:p>
        </p:txBody>
      </p:sp>
    </p:spTree>
    <p:extLst>
      <p:ext uri="{BB962C8B-B14F-4D97-AF65-F5344CB8AC3E}">
        <p14:creationId xmlns:p14="http://schemas.microsoft.com/office/powerpoint/2010/main" val="2887744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F64730F-9A32-4FCB-B89E-0D917C85119D}" type="datetimeFigureOut">
              <a:rPr lang="en-GB"/>
              <a:pPr>
                <a:defRPr/>
              </a:pPr>
              <a:t>08/07/2021</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1AB49B81-8F28-4D3E-976C-0470FED8FCA1}" type="slidenum">
              <a:rPr lang="en-GB"/>
              <a:pPr>
                <a:defRPr/>
              </a:pPr>
              <a:t>‹#›</a:t>
            </a:fld>
            <a:endParaRPr lang="en-GB"/>
          </a:p>
        </p:txBody>
      </p:sp>
    </p:spTree>
    <p:extLst>
      <p:ext uri="{BB962C8B-B14F-4D97-AF65-F5344CB8AC3E}">
        <p14:creationId xmlns:p14="http://schemas.microsoft.com/office/powerpoint/2010/main" val="4051679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9C65C44-1B34-4004-97A5-4802632C336F}" type="datetimeFigureOut">
              <a:rPr lang="en-GB"/>
              <a:pPr>
                <a:defRPr/>
              </a:pPr>
              <a:t>08/07/2021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F2853547-5A29-4FF7-BBAD-0F0E1A3BBFB4}" type="slidenum">
              <a:rPr lang="en-GB"/>
              <a:pPr>
                <a:defRPr/>
              </a:pPr>
              <a:t>‹#›</a:t>
            </a:fld>
            <a:endParaRPr lang="en-GB"/>
          </a:p>
        </p:txBody>
      </p:sp>
    </p:spTree>
    <p:extLst>
      <p:ext uri="{BB962C8B-B14F-4D97-AF65-F5344CB8AC3E}">
        <p14:creationId xmlns:p14="http://schemas.microsoft.com/office/powerpoint/2010/main" val="4175575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760698-DDC7-4075-BDE7-F3B438E55644}" type="datetimeFigureOut">
              <a:rPr lang="en-GB"/>
              <a:pPr>
                <a:defRPr/>
              </a:pPr>
              <a:t>08/07/2021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23B36168-DE56-42C6-96B3-136E445B9C5C}" type="slidenum">
              <a:rPr lang="en-GB"/>
              <a:pPr>
                <a:defRPr/>
              </a:pPr>
              <a:t>‹#›</a:t>
            </a:fld>
            <a:endParaRPr lang="en-GB"/>
          </a:p>
        </p:txBody>
      </p:sp>
    </p:spTree>
    <p:extLst>
      <p:ext uri="{BB962C8B-B14F-4D97-AF65-F5344CB8AC3E}">
        <p14:creationId xmlns:p14="http://schemas.microsoft.com/office/powerpoint/2010/main" val="3142309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E87479BB-8444-4BC2-A57F-3666271941D4}" type="datetimeFigureOut">
              <a:rPr lang="en-GB"/>
              <a:pPr>
                <a:defRPr/>
              </a:pPr>
              <a:t>08/07/2021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B3247EC4-5521-4BB5-94F7-4C331327CED2}"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cs typeface="+mn-cs"/>
              </a:defRPr>
            </a:lvl1pPr>
          </a:lstStyle>
          <a:p>
            <a:pPr>
              <a:defRPr/>
            </a:pPr>
            <a:fld id="{49827850-06BA-49D7-9FF6-F4A4DEB8F320}" type="datetimeFigureOut">
              <a:rPr lang="en-GB"/>
              <a:pPr>
                <a:defRPr/>
              </a:pPr>
              <a:t>08/07/2021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mn-lt"/>
                <a:cs typeface="+mn-cs"/>
              </a:defRPr>
            </a:lvl1pPr>
          </a:lstStyle>
          <a:p>
            <a:pPr>
              <a:defRPr/>
            </a:pPr>
            <a:fld id="{495267BE-BD77-49B0-A8F9-E40BDB395643}"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slideLayout" Target="../slideLayouts/slideLayout1.xml"/><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5" Type="http://schemas.openxmlformats.org/officeDocument/2006/relationships/image" Target="../media/image1.png"/><Relationship Id="rId10" Type="http://schemas.openxmlformats.org/officeDocument/2006/relationships/diagramData" Target="../diagrams/data2.xml"/><Relationship Id="rId4" Type="http://schemas.openxmlformats.org/officeDocument/2006/relationships/notesSlide" Target="../notesSlides/notesSlide1.xml"/><Relationship Id="rId9" Type="http://schemas.microsoft.com/office/2007/relationships/diagramDrawing" Target="../diagrams/drawing1.xml"/><Relationship Id="rId14" Type="http://schemas.microsoft.com/office/2007/relationships/diagramDrawing" Target="../diagrams/drawing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hyperlink" Target="https://www.youtube.com/watch?v=hZFER_jhTwU" TargetMode="Externa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18.jpeg"/><Relationship Id="rId4" Type="http://schemas.openxmlformats.org/officeDocument/2006/relationships/hyperlink" Target="https://www.youtube.com/watch?v=Xp3CK6nExqQ"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audio" Target="../media/media7.m4a"/><Relationship Id="rId13" Type="http://schemas.openxmlformats.org/officeDocument/2006/relationships/image" Target="../media/image1.png"/><Relationship Id="rId3" Type="http://schemas.microsoft.com/office/2007/relationships/media" Target="../media/media5.m4a"/><Relationship Id="rId7" Type="http://schemas.microsoft.com/office/2007/relationships/media" Target="../media/media7.m4a"/><Relationship Id="rId12" Type="http://schemas.openxmlformats.org/officeDocument/2006/relationships/image" Target="../media/image5.wmf"/><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audio" Target="../media/media6.m4a"/><Relationship Id="rId11" Type="http://schemas.openxmlformats.org/officeDocument/2006/relationships/image" Target="../media/image4.wmf"/><Relationship Id="rId5" Type="http://schemas.microsoft.com/office/2007/relationships/media" Target="../media/media6.m4a"/><Relationship Id="rId10" Type="http://schemas.openxmlformats.org/officeDocument/2006/relationships/image" Target="../media/image3.gif"/><Relationship Id="rId4" Type="http://schemas.openxmlformats.org/officeDocument/2006/relationships/audio" Target="../media/media5.m4a"/><Relationship Id="rId9"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image" Target="../media/image9.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image" Target="../media/image13.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hyperlink" Target="https://www.youtube.com/watch?v=Xp3CK6nExqQ" TargetMode="External"/><Relationship Id="rId4" Type="http://schemas.openxmlformats.org/officeDocument/2006/relationships/hyperlink" Target="https://www.youtube.com/watch?v=hZFER_jhTw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512" y="44625"/>
            <a:ext cx="8784976" cy="936103"/>
          </a:xfrm>
        </p:spPr>
        <p:txBody>
          <a:bodyPr rtlCol="0">
            <a:noAutofit/>
          </a:bodyPr>
          <a:lstStyle/>
          <a:p>
            <a:pPr fontAlgn="auto">
              <a:spcAft>
                <a:spcPts val="0"/>
              </a:spcAft>
              <a:defRPr/>
            </a:pPr>
            <a:r>
              <a:rPr lang="en-GB" b="1" dirty="0">
                <a:effectLst>
                  <a:glow rad="228600">
                    <a:schemeClr val="accent5">
                      <a:satMod val="175000"/>
                      <a:alpha val="40000"/>
                    </a:schemeClr>
                  </a:glow>
                </a:effectLst>
                <a:latin typeface="+mn-lt"/>
              </a:rPr>
              <a:t>Carbohydrate Counting Session</a:t>
            </a:r>
          </a:p>
        </p:txBody>
      </p:sp>
      <p:graphicFrame>
        <p:nvGraphicFramePr>
          <p:cNvPr id="8" name="Diagram 7"/>
          <p:cNvGraphicFramePr/>
          <p:nvPr/>
        </p:nvGraphicFramePr>
        <p:xfrm>
          <a:off x="783149" y="1052736"/>
          <a:ext cx="7605275" cy="8640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65" name="Diagram 64"/>
          <p:cNvGraphicFramePr/>
          <p:nvPr>
            <p:extLst>
              <p:ext uri="{D42A27DB-BD31-4B8C-83A1-F6EECF244321}">
                <p14:modId xmlns:p14="http://schemas.microsoft.com/office/powerpoint/2010/main" val="2456926641"/>
              </p:ext>
            </p:extLst>
          </p:nvPr>
        </p:nvGraphicFramePr>
        <p:xfrm>
          <a:off x="611560" y="2060848"/>
          <a:ext cx="7848000" cy="43204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pSp>
        <p:nvGrpSpPr>
          <p:cNvPr id="66" name="Group 65"/>
          <p:cNvGrpSpPr>
            <a:grpSpLocks/>
          </p:cNvGrpSpPr>
          <p:nvPr/>
        </p:nvGrpSpPr>
        <p:grpSpPr bwMode="auto">
          <a:xfrm>
            <a:off x="395288" y="1052513"/>
            <a:ext cx="8424862" cy="863600"/>
            <a:chOff x="21539" y="0"/>
            <a:chExt cx="7562194" cy="863020"/>
          </a:xfrm>
        </p:grpSpPr>
        <p:sp>
          <p:nvSpPr>
            <p:cNvPr id="67" name="Chevron 66"/>
            <p:cNvSpPr/>
            <p:nvPr/>
          </p:nvSpPr>
          <p:spPr>
            <a:xfrm>
              <a:off x="21539" y="0"/>
              <a:ext cx="7562194" cy="863020"/>
            </a:xfrm>
            <a:prstGeom prst="chevron">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68" name="Chevron 4"/>
            <p:cNvSpPr/>
            <p:nvPr/>
          </p:nvSpPr>
          <p:spPr>
            <a:xfrm>
              <a:off x="453298" y="0"/>
              <a:ext cx="6698677" cy="863020"/>
            </a:xfrm>
            <a:prstGeom prst="rect">
              <a:avLst/>
            </a:prstGeom>
          </p:spPr>
          <p:style>
            <a:lnRef idx="0">
              <a:scrgbClr r="0" g="0" b="0"/>
            </a:lnRef>
            <a:fillRef idx="0">
              <a:scrgbClr r="0" g="0" b="0"/>
            </a:fillRef>
            <a:effectRef idx="0">
              <a:scrgbClr r="0" g="0" b="0"/>
            </a:effectRef>
            <a:fontRef idx="minor">
              <a:schemeClr val="lt1"/>
            </a:fontRef>
          </p:style>
          <p:txBody>
            <a:bodyPr lIns="25400" tIns="12700" rIns="0" bIns="12700" spcCol="1270" anchor="ctr"/>
            <a:lstStyle/>
            <a:p>
              <a:pPr algn="ctr" defTabSz="889000" fontAlgn="auto">
                <a:lnSpc>
                  <a:spcPct val="90000"/>
                </a:lnSpc>
                <a:spcAft>
                  <a:spcPct val="35000"/>
                </a:spcAft>
                <a:defRPr/>
              </a:pPr>
              <a:r>
                <a:rPr lang="en-GB" sz="2400" b="1" dirty="0"/>
                <a:t>OBJECTIVES:  By the end of this session you will be able to:</a:t>
              </a:r>
            </a:p>
          </p:txBody>
        </p:sp>
      </p:grpSp>
      <p:pic>
        <p:nvPicPr>
          <p:cNvPr id="9" name="introduction">
            <a:hlinkClick r:id="" action="ppaction://media"/>
            <a:extLst>
              <a:ext uri="{FF2B5EF4-FFF2-40B4-BE49-F238E27FC236}">
                <a16:creationId xmlns="" xmlns:a16="http://schemas.microsoft.com/office/drawing/2014/main" id="{19A64796-090C-4B9E-8E38-7D680FD6F8AA}"/>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0488" y="6248400"/>
            <a:ext cx="609600" cy="609600"/>
          </a:xfrm>
          <a:prstGeom prst="rect">
            <a:avLst/>
          </a:prstGeom>
        </p:spPr>
      </p:pic>
    </p:spTree>
    <p:extLst>
      <p:ext uri="{BB962C8B-B14F-4D97-AF65-F5344CB8AC3E}">
        <p14:creationId xmlns:p14="http://schemas.microsoft.com/office/powerpoint/2010/main" val="11322578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66"/>
                                        </p:tgtEl>
                                        <p:attrNameLst>
                                          <p:attrName>style.visibility</p:attrName>
                                        </p:attrNameLst>
                                      </p:cBhvr>
                                      <p:to>
                                        <p:strVal val="visible"/>
                                      </p:to>
                                    </p:set>
                                    <p:anim calcmode="lin" valueType="num">
                                      <p:cBhvr additive="base">
                                        <p:cTn id="13" dur="500" fill="hold"/>
                                        <p:tgtEl>
                                          <p:spTgt spid="66"/>
                                        </p:tgtEl>
                                        <p:attrNameLst>
                                          <p:attrName>ppt_x</p:attrName>
                                        </p:attrNameLst>
                                      </p:cBhvr>
                                      <p:tavLst>
                                        <p:tav tm="0">
                                          <p:val>
                                            <p:strVal val="0-#ppt_w/2"/>
                                          </p:val>
                                        </p:tav>
                                        <p:tav tm="100000">
                                          <p:val>
                                            <p:strVal val="#ppt_x"/>
                                          </p:val>
                                        </p:tav>
                                      </p:tavLst>
                                    </p:anim>
                                    <p:anim calcmode="lin" valueType="num">
                                      <p:cBhvr additive="base">
                                        <p:cTn id="14" dur="500" fill="hold"/>
                                        <p:tgtEl>
                                          <p:spTgt spid="6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86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9"/>
                </p:tgtEl>
              </p:cMediaNode>
            </p:audio>
          </p:childTnLst>
        </p:cTn>
      </p:par>
    </p:tnLst>
    <p:bldLst>
      <p:bldGraphic spid="8" grpId="0">
        <p:bldAsOne/>
      </p:bldGraphic>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3688" y="380113"/>
            <a:ext cx="5276554" cy="523220"/>
          </a:xfrm>
          <a:prstGeom prst="rect">
            <a:avLst/>
          </a:prstGeom>
          <a:noFill/>
        </p:spPr>
        <p:txBody>
          <a:bodyPr wrap="square" rtlCol="0">
            <a:spAutoFit/>
          </a:bodyPr>
          <a:lstStyle/>
          <a:p>
            <a:pPr algn="ctr"/>
            <a:r>
              <a:rPr lang="en-GB" sz="2800" b="1" u="sng" dirty="0">
                <a:solidFill>
                  <a:srgbClr val="7030A0"/>
                </a:solidFill>
              </a:rPr>
              <a:t>Carb counting by picture matching</a:t>
            </a:r>
          </a:p>
        </p:txBody>
      </p:sp>
      <p:pic>
        <p:nvPicPr>
          <p:cNvPr id="3" name="Picture 2" descr="C:\Users\TeareM\Downloads\20200611_093540.jpg"/>
          <p:cNvPicPr/>
          <p:nvPr/>
        </p:nvPicPr>
        <p:blipFill rotWithShape="1">
          <a:blip r:embed="rId4" cstate="print">
            <a:extLst>
              <a:ext uri="{28A0092B-C50C-407E-A947-70E740481C1C}">
                <a14:useLocalDpi xmlns:a14="http://schemas.microsoft.com/office/drawing/2010/main" val="0"/>
              </a:ext>
            </a:extLst>
          </a:blip>
          <a:srcRect l="5639" t="4039" r="8163"/>
          <a:stretch/>
        </p:blipFill>
        <p:spPr bwMode="auto">
          <a:xfrm>
            <a:off x="611560" y="991900"/>
            <a:ext cx="4113621" cy="5620995"/>
          </a:xfrm>
          <a:prstGeom prst="rect">
            <a:avLst/>
          </a:prstGeom>
          <a:noFill/>
          <a:ln>
            <a:noFill/>
          </a:ln>
        </p:spPr>
      </p:pic>
      <p:sp>
        <p:nvSpPr>
          <p:cNvPr id="4" name="TextBox 3"/>
          <p:cNvSpPr txBox="1"/>
          <p:nvPr/>
        </p:nvSpPr>
        <p:spPr>
          <a:xfrm>
            <a:off x="5113138" y="2230570"/>
            <a:ext cx="3672408" cy="4247317"/>
          </a:xfrm>
          <a:prstGeom prst="rect">
            <a:avLst/>
          </a:prstGeom>
          <a:noFill/>
        </p:spPr>
        <p:txBody>
          <a:bodyPr wrap="square" rtlCol="0">
            <a:spAutoFit/>
          </a:bodyPr>
          <a:lstStyle/>
          <a:p>
            <a:pPr algn="just"/>
            <a:r>
              <a:rPr lang="en-GB" dirty="0"/>
              <a:t>When you picture match, you can choose the portion size you want and look at the carbs in the green disc, </a:t>
            </a:r>
            <a:r>
              <a:rPr lang="en-GB" dirty="0" err="1"/>
              <a:t>eg</a:t>
            </a:r>
            <a:r>
              <a:rPr lang="en-GB" dirty="0"/>
              <a:t> 148g portion of pasta has 50g carbohydrate.</a:t>
            </a:r>
          </a:p>
          <a:p>
            <a:endParaRPr lang="en-GB" dirty="0"/>
          </a:p>
          <a:p>
            <a:r>
              <a:rPr lang="en-GB" dirty="0"/>
              <a:t>Or, you can gauge the portion by eye if you are eating out – so this portion would have just under 2 ‘fists’ of pasta (see handy measures slide coming up next) </a:t>
            </a:r>
          </a:p>
          <a:p>
            <a:endParaRPr lang="en-GB" dirty="0"/>
          </a:p>
          <a:p>
            <a:r>
              <a:rPr lang="en-GB" dirty="0"/>
              <a:t>or </a:t>
            </a:r>
          </a:p>
          <a:p>
            <a:r>
              <a:rPr lang="en-GB" dirty="0"/>
              <a:t>you can weigh the portion if you are at home</a:t>
            </a:r>
          </a:p>
        </p:txBody>
      </p:sp>
      <p:cxnSp>
        <p:nvCxnSpPr>
          <p:cNvPr id="6" name="Straight Arrow Connector 5">
            <a:extLst>
              <a:ext uri="{FF2B5EF4-FFF2-40B4-BE49-F238E27FC236}">
                <a16:creationId xmlns="" xmlns:a16="http://schemas.microsoft.com/office/drawing/2014/main" id="{EC0C8FD8-2005-4BD0-8761-0FFA65ED0481}"/>
              </a:ext>
            </a:extLst>
          </p:cNvPr>
          <p:cNvCxnSpPr>
            <a:cxnSpLocks/>
          </p:cNvCxnSpPr>
          <p:nvPr/>
        </p:nvCxnSpPr>
        <p:spPr>
          <a:xfrm flipH="1">
            <a:off x="1979712" y="3140968"/>
            <a:ext cx="3158671" cy="10801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 xmlns:a16="http://schemas.microsoft.com/office/drawing/2014/main" id="{FCB2764E-964B-4EE4-B05B-22E9E5F7AEDB}"/>
              </a:ext>
            </a:extLst>
          </p:cNvPr>
          <p:cNvCxnSpPr>
            <a:cxnSpLocks/>
          </p:cNvCxnSpPr>
          <p:nvPr/>
        </p:nvCxnSpPr>
        <p:spPr>
          <a:xfrm flipH="1">
            <a:off x="1187624" y="4221088"/>
            <a:ext cx="36004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 xmlns:a16="http://schemas.microsoft.com/office/drawing/2014/main" id="{CD24FDC5-9B57-4F9B-AFDD-1BDB2C1065CA}"/>
              </a:ext>
            </a:extLst>
          </p:cNvPr>
          <p:cNvSpPr txBox="1"/>
          <p:nvPr/>
        </p:nvSpPr>
        <p:spPr>
          <a:xfrm>
            <a:off x="5076056" y="1196752"/>
            <a:ext cx="3672408" cy="646331"/>
          </a:xfrm>
          <a:prstGeom prst="rect">
            <a:avLst/>
          </a:prstGeom>
          <a:noFill/>
        </p:spPr>
        <p:txBody>
          <a:bodyPr wrap="square" rtlCol="0">
            <a:spAutoFit/>
          </a:bodyPr>
          <a:lstStyle/>
          <a:p>
            <a:r>
              <a:rPr lang="en-GB" dirty="0"/>
              <a:t>This could be compared to a ‘fist’ size portion of pasta.  1 ‘fist’ = 30g carbs</a:t>
            </a:r>
          </a:p>
        </p:txBody>
      </p:sp>
      <p:cxnSp>
        <p:nvCxnSpPr>
          <p:cNvPr id="15" name="Straight Arrow Connector 14">
            <a:extLst>
              <a:ext uri="{FF2B5EF4-FFF2-40B4-BE49-F238E27FC236}">
                <a16:creationId xmlns="" xmlns:a16="http://schemas.microsoft.com/office/drawing/2014/main" id="{4CC8CB88-5BA7-4132-8F15-A24E3D51FCEF}"/>
              </a:ext>
            </a:extLst>
          </p:cNvPr>
          <p:cNvCxnSpPr>
            <a:cxnSpLocks/>
          </p:cNvCxnSpPr>
          <p:nvPr/>
        </p:nvCxnSpPr>
        <p:spPr>
          <a:xfrm flipH="1">
            <a:off x="4355976" y="1412776"/>
            <a:ext cx="801254" cy="2160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8" name="picture matching">
            <a:hlinkClick r:id="" action="ppaction://media"/>
            <a:extLst>
              <a:ext uri="{FF2B5EF4-FFF2-40B4-BE49-F238E27FC236}">
                <a16:creationId xmlns="" xmlns:a16="http://schemas.microsoft.com/office/drawing/2014/main" id="{D284354F-E5D5-4951-97F4-6A211FEFE8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80312" y="504465"/>
            <a:ext cx="609600" cy="609600"/>
          </a:xfrm>
          <a:prstGeom prst="rect">
            <a:avLst/>
          </a:prstGeom>
        </p:spPr>
      </p:pic>
    </p:spTree>
    <p:extLst>
      <p:ext uri="{BB962C8B-B14F-4D97-AF65-F5344CB8AC3E}">
        <p14:creationId xmlns:p14="http://schemas.microsoft.com/office/powerpoint/2010/main" val="65027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519"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5576" y="548680"/>
            <a:ext cx="3753592" cy="707886"/>
          </a:xfrm>
          <a:prstGeom prst="rect">
            <a:avLst/>
          </a:prstGeom>
        </p:spPr>
        <p:txBody>
          <a:bodyPr wrap="none">
            <a:spAutoFit/>
          </a:bodyPr>
          <a:lstStyle/>
          <a:p>
            <a:r>
              <a:rPr lang="en-GB" sz="4000" b="1" u="sng" dirty="0">
                <a:solidFill>
                  <a:srgbClr val="7030A0"/>
                </a:solidFill>
              </a:rPr>
              <a:t>Handy Measures</a:t>
            </a:r>
          </a:p>
        </p:txBody>
      </p:sp>
      <p:sp>
        <p:nvSpPr>
          <p:cNvPr id="4" name="Rectangle 3"/>
          <p:cNvSpPr/>
          <p:nvPr/>
        </p:nvSpPr>
        <p:spPr>
          <a:xfrm>
            <a:off x="576599" y="1256566"/>
            <a:ext cx="7560840" cy="5262979"/>
          </a:xfrm>
          <a:prstGeom prst="rect">
            <a:avLst/>
          </a:prstGeom>
        </p:spPr>
        <p:txBody>
          <a:bodyPr wrap="square">
            <a:spAutoFit/>
          </a:bodyPr>
          <a:lstStyle/>
          <a:p>
            <a:pPr marL="285750" indent="-285750">
              <a:buFont typeface="Arial" panose="020B0604020202020204" pitchFamily="34" charset="0"/>
              <a:buChar char="•"/>
            </a:pPr>
            <a:r>
              <a:rPr lang="en-GB" sz="2400" dirty="0"/>
              <a:t>Try and compare food portions to a shape to help you when you are unable to weigh the food, for example:</a:t>
            </a:r>
          </a:p>
          <a:p>
            <a:r>
              <a:rPr lang="en-GB" sz="2400" dirty="0"/>
              <a:t>Egg sized potato = 10g carbs</a:t>
            </a:r>
          </a:p>
          <a:p>
            <a:r>
              <a:rPr lang="en-GB" sz="2400" dirty="0"/>
              <a:t>Hand with fingers together = pizza slice = 30g carbs</a:t>
            </a:r>
          </a:p>
          <a:p>
            <a:r>
              <a:rPr lang="en-GB" sz="2400" dirty="0"/>
              <a:t>Fist of hand sized jacket potato = 40g (see carbs &amp; </a:t>
            </a:r>
            <a:r>
              <a:rPr lang="en-GB" sz="2400" dirty="0" err="1"/>
              <a:t>cals</a:t>
            </a:r>
            <a:r>
              <a:rPr lang="en-GB" sz="2400" dirty="0"/>
              <a:t> book)</a:t>
            </a:r>
          </a:p>
          <a:p>
            <a:r>
              <a:rPr lang="en-GB" sz="2400" dirty="0"/>
              <a:t>Fist of hand sized portion of pasta = 30g (see carbs &amp; </a:t>
            </a:r>
            <a:r>
              <a:rPr lang="en-GB" sz="2400" dirty="0" err="1"/>
              <a:t>cals</a:t>
            </a:r>
            <a:r>
              <a:rPr lang="en-GB" sz="2400" dirty="0"/>
              <a:t> book)</a:t>
            </a:r>
          </a:p>
          <a:p>
            <a:r>
              <a:rPr lang="en-GB" sz="2400" dirty="0"/>
              <a:t>Digestive biscuit size of pastry= 10 g carbs</a:t>
            </a:r>
          </a:p>
          <a:p>
            <a:pPr marL="285750" indent="-285750">
              <a:buFont typeface="Arial" panose="020B0604020202020204" pitchFamily="34" charset="0"/>
              <a:buChar char="•"/>
            </a:pPr>
            <a:r>
              <a:rPr lang="en-GB" sz="2400" dirty="0"/>
              <a:t>You would then visualise how many ‘fists’ of pasta are on your plate and you can estimate how many carbs are in that food</a:t>
            </a:r>
          </a:p>
          <a:p>
            <a:endParaRPr lang="en-GB" sz="2400" dirty="0"/>
          </a:p>
          <a:p>
            <a:pPr algn="just"/>
            <a:endParaRPr lang="en-GB" sz="2400" dirty="0"/>
          </a:p>
        </p:txBody>
      </p:sp>
    </p:spTree>
    <p:extLst>
      <p:ext uri="{BB962C8B-B14F-4D97-AF65-F5344CB8AC3E}">
        <p14:creationId xmlns:p14="http://schemas.microsoft.com/office/powerpoint/2010/main" val="563935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33702B-F993-4F76-9199-5D5BF0C06AC2}"/>
              </a:ext>
            </a:extLst>
          </p:cNvPr>
          <p:cNvSpPr>
            <a:spLocks noGrp="1"/>
          </p:cNvSpPr>
          <p:nvPr>
            <p:ph type="title"/>
          </p:nvPr>
        </p:nvSpPr>
        <p:spPr/>
        <p:txBody>
          <a:bodyPr/>
          <a:lstStyle/>
          <a:p>
            <a:r>
              <a:rPr lang="en-GB" sz="3600" b="1" u="sng" dirty="0">
                <a:solidFill>
                  <a:srgbClr val="7030A0"/>
                </a:solidFill>
              </a:rPr>
              <a:t>Understanding Nutritional Information</a:t>
            </a:r>
          </a:p>
        </p:txBody>
      </p:sp>
      <p:pic>
        <p:nvPicPr>
          <p:cNvPr id="11" name="Picture 10">
            <a:extLst>
              <a:ext uri="{FF2B5EF4-FFF2-40B4-BE49-F238E27FC236}">
                <a16:creationId xmlns="" xmlns:a16="http://schemas.microsoft.com/office/drawing/2014/main" id="{DA57D5E2-010D-4272-8B47-607A24645EE6}"/>
              </a:ext>
            </a:extLst>
          </p:cNvPr>
          <p:cNvPicPr>
            <a:picLocks noChangeAspect="1"/>
          </p:cNvPicPr>
          <p:nvPr/>
        </p:nvPicPr>
        <p:blipFill>
          <a:blip r:embed="rId4"/>
          <a:stretch>
            <a:fillRect/>
          </a:stretch>
        </p:blipFill>
        <p:spPr>
          <a:xfrm>
            <a:off x="450195" y="1417638"/>
            <a:ext cx="8443196" cy="5100081"/>
          </a:xfrm>
          <a:prstGeom prst="rect">
            <a:avLst/>
          </a:prstGeom>
        </p:spPr>
      </p:pic>
      <p:pic>
        <p:nvPicPr>
          <p:cNvPr id="4" name="food label 2">
            <a:hlinkClick r:id="" action="ppaction://media"/>
            <a:extLst>
              <a:ext uri="{FF2B5EF4-FFF2-40B4-BE49-F238E27FC236}">
                <a16:creationId xmlns="" xmlns:a16="http://schemas.microsoft.com/office/drawing/2014/main" id="{9A6243E2-0879-4785-810F-D7534C9E45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19872" y="1268760"/>
            <a:ext cx="609600" cy="609600"/>
          </a:xfrm>
          <a:prstGeom prst="rect">
            <a:avLst/>
          </a:prstGeom>
        </p:spPr>
      </p:pic>
    </p:spTree>
    <p:extLst>
      <p:ext uri="{BB962C8B-B14F-4D97-AF65-F5344CB8AC3E}">
        <p14:creationId xmlns:p14="http://schemas.microsoft.com/office/powerpoint/2010/main" val="210641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6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F51EED37-3148-485C-9F02-2A14C5864074}"/>
              </a:ext>
            </a:extLst>
          </p:cNvPr>
          <p:cNvSpPr/>
          <p:nvPr/>
        </p:nvSpPr>
        <p:spPr>
          <a:xfrm>
            <a:off x="1475656" y="251817"/>
            <a:ext cx="5834491" cy="523220"/>
          </a:xfrm>
          <a:prstGeom prst="rect">
            <a:avLst/>
          </a:prstGeom>
        </p:spPr>
        <p:txBody>
          <a:bodyPr wrap="square">
            <a:spAutoFit/>
          </a:bodyPr>
          <a:lstStyle/>
          <a:p>
            <a:r>
              <a:rPr lang="en-GB" sz="2800" b="1" u="sng" dirty="0">
                <a:solidFill>
                  <a:srgbClr val="7030A0"/>
                </a:solidFill>
              </a:rPr>
              <a:t>How to carb count from a Food Label</a:t>
            </a:r>
            <a:endParaRPr lang="en-GB" sz="2800" dirty="0"/>
          </a:p>
        </p:txBody>
      </p:sp>
      <p:pic>
        <p:nvPicPr>
          <p:cNvPr id="7" name="Picture 6">
            <a:extLst>
              <a:ext uri="{FF2B5EF4-FFF2-40B4-BE49-F238E27FC236}">
                <a16:creationId xmlns="" xmlns:a16="http://schemas.microsoft.com/office/drawing/2014/main" id="{787282C4-C41B-41A1-9FCC-4B8A2A3B387F}"/>
              </a:ext>
            </a:extLst>
          </p:cNvPr>
          <p:cNvPicPr>
            <a:picLocks noChangeAspect="1"/>
          </p:cNvPicPr>
          <p:nvPr/>
        </p:nvPicPr>
        <p:blipFill>
          <a:blip r:embed="rId4"/>
          <a:stretch>
            <a:fillRect/>
          </a:stretch>
        </p:blipFill>
        <p:spPr>
          <a:xfrm>
            <a:off x="1185324" y="1024858"/>
            <a:ext cx="7131091" cy="5581325"/>
          </a:xfrm>
          <a:prstGeom prst="rect">
            <a:avLst/>
          </a:prstGeom>
        </p:spPr>
      </p:pic>
      <p:pic>
        <p:nvPicPr>
          <p:cNvPr id="8" name="food label 3">
            <a:hlinkClick r:id="" action="ppaction://media"/>
            <a:extLst>
              <a:ext uri="{FF2B5EF4-FFF2-40B4-BE49-F238E27FC236}">
                <a16:creationId xmlns="" xmlns:a16="http://schemas.microsoft.com/office/drawing/2014/main" id="{3EE190B2-6316-494B-AB77-0D26F91821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05347" y="1772816"/>
            <a:ext cx="609600" cy="609600"/>
          </a:xfrm>
          <a:prstGeom prst="rect">
            <a:avLst/>
          </a:prstGeom>
        </p:spPr>
      </p:pic>
    </p:spTree>
    <p:extLst>
      <p:ext uri="{BB962C8B-B14F-4D97-AF65-F5344CB8AC3E}">
        <p14:creationId xmlns:p14="http://schemas.microsoft.com/office/powerpoint/2010/main" val="334326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09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8538"/>
          </a:xfrm>
        </p:spPr>
        <p:txBody>
          <a:bodyPr/>
          <a:lstStyle/>
          <a:p>
            <a:r>
              <a:rPr lang="en-GB" sz="2800" b="1" u="sng" dirty="0">
                <a:solidFill>
                  <a:srgbClr val="7030A0"/>
                </a:solidFill>
              </a:rPr>
              <a:t>How to carb count from a Food Label</a:t>
            </a:r>
            <a:endParaRPr lang="en-GB" sz="2800" dirty="0"/>
          </a:p>
        </p:txBody>
      </p:sp>
      <p:sp>
        <p:nvSpPr>
          <p:cNvPr id="3" name="Content Placeholder 2"/>
          <p:cNvSpPr>
            <a:spLocks noGrp="1"/>
          </p:cNvSpPr>
          <p:nvPr>
            <p:ph idx="1"/>
          </p:nvPr>
        </p:nvSpPr>
        <p:spPr>
          <a:xfrm>
            <a:off x="457200" y="908720"/>
            <a:ext cx="8229600" cy="5674642"/>
          </a:xfrm>
        </p:spPr>
        <p:txBody>
          <a:bodyPr/>
          <a:lstStyle/>
          <a:p>
            <a:pPr algn="just">
              <a:spcAft>
                <a:spcPts val="0"/>
              </a:spcAft>
            </a:pPr>
            <a:r>
              <a:rPr lang="en-GB" sz="1800" dirty="0">
                <a:latin typeface="Calibri" panose="020F0502020204030204" pitchFamily="34" charset="0"/>
                <a:ea typeface="Times New Roman" panose="02020603050405020304" pitchFamily="18" charset="0"/>
                <a:cs typeface="Arial" panose="020B0604020202020204" pitchFamily="34" charset="0"/>
              </a:rPr>
              <a:t>Look at the serving size when calculating carbohydrates.</a:t>
            </a:r>
            <a:endParaRPr lang="en-GB" sz="1800" dirty="0">
              <a:latin typeface="Times New Roman" panose="02020603050405020304" pitchFamily="18" charset="0"/>
              <a:ea typeface="Times New Roman" panose="02020603050405020304" pitchFamily="18" charset="0"/>
            </a:endParaRPr>
          </a:p>
          <a:p>
            <a:pPr algn="just">
              <a:spcAft>
                <a:spcPts val="0"/>
              </a:spcAft>
            </a:pPr>
            <a:r>
              <a:rPr lang="en-GB" sz="1800" dirty="0">
                <a:latin typeface="Calibri" panose="020F0502020204030204" pitchFamily="34" charset="0"/>
                <a:ea typeface="Times New Roman" panose="02020603050405020304" pitchFamily="18" charset="0"/>
                <a:cs typeface="Arial" panose="020B0604020202020204" pitchFamily="34" charset="0"/>
              </a:rPr>
              <a:t>A manufacturer’s definition of a portion or serving size may be different from your child’s.  Portion sizes given are suitable for adults over the age of 18.  </a:t>
            </a:r>
            <a:endParaRPr lang="en-GB" sz="1800" dirty="0">
              <a:latin typeface="Times New Roman" panose="02020603050405020304" pitchFamily="18" charset="0"/>
              <a:ea typeface="Times New Roman" panose="02020603050405020304" pitchFamily="18" charset="0"/>
            </a:endParaRPr>
          </a:p>
          <a:p>
            <a:pPr algn="just">
              <a:spcAft>
                <a:spcPts val="0"/>
              </a:spcAft>
            </a:pPr>
            <a:r>
              <a:rPr lang="en-GB" sz="1800" dirty="0">
                <a:latin typeface="Calibri" panose="020F0502020204030204" pitchFamily="34" charset="0"/>
                <a:ea typeface="Times New Roman" panose="02020603050405020304" pitchFamily="18" charset="0"/>
                <a:cs typeface="Arial" panose="020B0604020202020204" pitchFamily="34" charset="0"/>
              </a:rPr>
              <a:t>Younger children and teenagers may need different amounts.</a:t>
            </a:r>
            <a:endParaRPr lang="en-GB" sz="1800" dirty="0">
              <a:latin typeface="Times New Roman" panose="02020603050405020304" pitchFamily="18" charset="0"/>
              <a:ea typeface="Times New Roman" panose="02020603050405020304" pitchFamily="18" charset="0"/>
            </a:endParaRPr>
          </a:p>
          <a:p>
            <a:pPr algn="just">
              <a:spcAft>
                <a:spcPts val="0"/>
              </a:spcAft>
            </a:pPr>
            <a:r>
              <a:rPr lang="en-GB" sz="1800" dirty="0">
                <a:latin typeface="Calibri" panose="020F0502020204030204" pitchFamily="34" charset="0"/>
                <a:ea typeface="Times New Roman" panose="02020603050405020304" pitchFamily="18" charset="0"/>
                <a:cs typeface="Arial" panose="020B0604020202020204" pitchFamily="34" charset="0"/>
              </a:rPr>
              <a:t>You can work out the amount of carbohydrate in your (or your child’s) portion by weighing their food portion and comparing the amount to how many carbohydrates there are in 100g of that food portion. </a:t>
            </a:r>
          </a:p>
          <a:p>
            <a:pPr algn="just">
              <a:spcAft>
                <a:spcPts val="0"/>
              </a:spcAft>
            </a:pPr>
            <a:endParaRPr lang="en-GB" sz="1800" dirty="0">
              <a:latin typeface="Calibri" panose="020F0502020204030204" pitchFamily="34" charset="0"/>
              <a:ea typeface="Times New Roman" panose="02020603050405020304" pitchFamily="18" charset="0"/>
              <a:cs typeface="Arial" panose="020B0604020202020204" pitchFamily="34" charset="0"/>
            </a:endParaRPr>
          </a:p>
          <a:p>
            <a:pPr marL="0" indent="0">
              <a:buNone/>
            </a:pPr>
            <a:r>
              <a:rPr lang="en-GB" sz="1800" b="1" u="sng" dirty="0"/>
              <a:t>Remember:</a:t>
            </a:r>
            <a:endParaRPr lang="en-GB" sz="1800" dirty="0"/>
          </a:p>
          <a:p>
            <a:r>
              <a:rPr lang="en-GB" sz="1800" dirty="0"/>
              <a:t>Food labels usually give the carbs of the dry weight of these foods. As these foods absorb water when cooked, the carb content of the dried weight will be different to the carb content of the cooked weight.  </a:t>
            </a:r>
          </a:p>
          <a:p>
            <a:r>
              <a:rPr lang="en-GB" sz="1800" dirty="0"/>
              <a:t>So, if you are carb counting cooked foods like paste, rice, noodles, cous </a:t>
            </a:r>
            <a:r>
              <a:rPr lang="en-GB" sz="1800" dirty="0" err="1"/>
              <a:t>cous</a:t>
            </a:r>
            <a:r>
              <a:rPr lang="en-GB" sz="1800" dirty="0"/>
              <a:t> etc, always use the carbs and </a:t>
            </a:r>
            <a:r>
              <a:rPr lang="en-GB" sz="1800" dirty="0" err="1"/>
              <a:t>cals</a:t>
            </a:r>
            <a:r>
              <a:rPr lang="en-GB" sz="1800" dirty="0"/>
              <a:t> book (or app) as this shows the carb values for cooked food.</a:t>
            </a:r>
          </a:p>
          <a:p>
            <a:pPr marL="0" indent="0">
              <a:buNone/>
            </a:pPr>
            <a:endParaRPr lang="en-GB" sz="2000" b="1" dirty="0">
              <a:latin typeface="Calibri" panose="020F0502020204030204" pitchFamily="34" charset="0"/>
              <a:cs typeface="Arial" panose="020B0604020202020204" pitchFamily="34" charset="0"/>
            </a:endParaRPr>
          </a:p>
          <a:p>
            <a:pPr marL="0" indent="0">
              <a:spcAft>
                <a:spcPts val="0"/>
              </a:spcAft>
              <a:buNone/>
            </a:pPr>
            <a:r>
              <a:rPr lang="en-GB" sz="2000" b="1" dirty="0"/>
              <a:t>For more help, watch this video: </a:t>
            </a:r>
            <a:r>
              <a:rPr lang="en-GB" sz="2000" u="sng" dirty="0">
                <a:hlinkClick r:id="rId2"/>
              </a:rPr>
              <a:t>https://www.youtube.com/watch?v=hZFER_jhTwU</a:t>
            </a:r>
            <a:endParaRPr lang="en-GB" sz="2000" dirty="0"/>
          </a:p>
          <a:p>
            <a:endParaRPr lang="en-GB" dirty="0"/>
          </a:p>
        </p:txBody>
      </p:sp>
    </p:spTree>
    <p:extLst>
      <p:ext uri="{BB962C8B-B14F-4D97-AF65-F5344CB8AC3E}">
        <p14:creationId xmlns:p14="http://schemas.microsoft.com/office/powerpoint/2010/main" val="3379672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1551" y="260648"/>
            <a:ext cx="8208912" cy="954107"/>
          </a:xfrm>
          <a:prstGeom prst="rect">
            <a:avLst/>
          </a:prstGeom>
          <a:noFill/>
        </p:spPr>
        <p:txBody>
          <a:bodyPr wrap="square" rtlCol="0">
            <a:spAutoFit/>
          </a:bodyPr>
          <a:lstStyle/>
          <a:p>
            <a:pPr algn="ctr"/>
            <a:r>
              <a:rPr lang="en-GB" sz="2800" b="1" u="sng" dirty="0">
                <a:solidFill>
                  <a:srgbClr val="7030A0"/>
                </a:solidFill>
              </a:rPr>
              <a:t>How to calculate how many carbs are in 1g of different foods from carbs and </a:t>
            </a:r>
            <a:r>
              <a:rPr lang="en-GB" sz="2800" b="1" u="sng" dirty="0" err="1">
                <a:solidFill>
                  <a:srgbClr val="7030A0"/>
                </a:solidFill>
              </a:rPr>
              <a:t>cals</a:t>
            </a:r>
            <a:r>
              <a:rPr lang="en-GB" sz="2800" b="1" u="sng" dirty="0">
                <a:solidFill>
                  <a:srgbClr val="7030A0"/>
                </a:solidFill>
              </a:rPr>
              <a:t> book/app</a:t>
            </a:r>
          </a:p>
        </p:txBody>
      </p:sp>
      <p:sp>
        <p:nvSpPr>
          <p:cNvPr id="3" name="TextBox 2"/>
          <p:cNvSpPr txBox="1"/>
          <p:nvPr/>
        </p:nvSpPr>
        <p:spPr>
          <a:xfrm>
            <a:off x="683568" y="1340768"/>
            <a:ext cx="8064896" cy="5078313"/>
          </a:xfrm>
          <a:prstGeom prst="rect">
            <a:avLst/>
          </a:prstGeom>
          <a:noFill/>
        </p:spPr>
        <p:txBody>
          <a:bodyPr wrap="square" rtlCol="0">
            <a:spAutoFit/>
          </a:bodyPr>
          <a:lstStyle/>
          <a:p>
            <a:pPr lvl="5"/>
            <a:r>
              <a:rPr lang="en-GB" dirty="0"/>
              <a:t>Use the top left picture for foods that show more than 1 portion size (you do not need to calculate every picture).  </a:t>
            </a:r>
          </a:p>
          <a:p>
            <a:endParaRPr lang="en-GB" dirty="0"/>
          </a:p>
          <a:p>
            <a:r>
              <a:rPr lang="en-GB" dirty="0"/>
              <a:t>			The calculation is: </a:t>
            </a:r>
          </a:p>
          <a:p>
            <a:endParaRPr lang="en-GB" dirty="0"/>
          </a:p>
          <a:p>
            <a:r>
              <a:rPr lang="en-GB" b="1" dirty="0"/>
              <a:t>			carbohydrate (g) ÷ weight of portion(g) </a:t>
            </a:r>
          </a:p>
          <a:p>
            <a:r>
              <a:rPr lang="en-GB" b="1" dirty="0"/>
              <a:t>					</a:t>
            </a:r>
          </a:p>
          <a:p>
            <a:r>
              <a:rPr lang="en-GB" b="1" dirty="0"/>
              <a:t>				             or</a:t>
            </a:r>
          </a:p>
          <a:p>
            <a:r>
              <a:rPr lang="en-GB" b="1" dirty="0"/>
              <a:t>			{green carbs disc ÷ white portion weight}</a:t>
            </a:r>
          </a:p>
          <a:p>
            <a:endParaRPr lang="en-GB" b="1" dirty="0"/>
          </a:p>
          <a:p>
            <a:r>
              <a:rPr lang="en-GB" b="1" dirty="0"/>
              <a:t>			So, 10 ÷ 33 = 0.33g carbs in 1g pasta</a:t>
            </a:r>
            <a:endParaRPr lang="en-GB" dirty="0"/>
          </a:p>
          <a:p>
            <a:endParaRPr lang="en-GB" dirty="0"/>
          </a:p>
          <a:p>
            <a:endParaRPr lang="en-GB" dirty="0"/>
          </a:p>
          <a:p>
            <a:endParaRPr lang="en-GB" dirty="0"/>
          </a:p>
          <a:p>
            <a:endParaRPr lang="en-GB" dirty="0"/>
          </a:p>
          <a:p>
            <a:r>
              <a:rPr lang="en-GB" dirty="0"/>
              <a:t>The number should always be less than 1 and will never change.  The only thing to change is your portion size.  Watch the following video for more help:</a:t>
            </a:r>
          </a:p>
          <a:p>
            <a:r>
              <a:rPr lang="en-GB" u="sng" dirty="0">
                <a:hlinkClick r:id="rId4"/>
              </a:rPr>
              <a:t>https://www.youtube.com/watch?v=Xp3CK6nExqQ</a:t>
            </a:r>
            <a:endParaRPr lang="en-GB" dirty="0"/>
          </a:p>
        </p:txBody>
      </p:sp>
      <p:pic>
        <p:nvPicPr>
          <p:cNvPr id="4" name="Picture 3" descr="C:\Users\TeareM\Downloads\20200611_093540.jpg">
            <a:extLst>
              <a:ext uri="{FF2B5EF4-FFF2-40B4-BE49-F238E27FC236}">
                <a16:creationId xmlns="" xmlns:a16="http://schemas.microsoft.com/office/drawing/2014/main" id="{0311E552-00B2-4C03-8DA7-22A727B72DE2}"/>
              </a:ext>
            </a:extLst>
          </p:cNvPr>
          <p:cNvPicPr/>
          <p:nvPr/>
        </p:nvPicPr>
        <p:blipFill rotWithShape="1">
          <a:blip r:embed="rId5" cstate="print">
            <a:extLst>
              <a:ext uri="{28A0092B-C50C-407E-A947-70E740481C1C}">
                <a14:useLocalDpi xmlns:a14="http://schemas.microsoft.com/office/drawing/2010/main" val="0"/>
              </a:ext>
            </a:extLst>
          </a:blip>
          <a:srcRect l="5639" t="4039" r="8163"/>
          <a:stretch/>
        </p:blipFill>
        <p:spPr bwMode="auto">
          <a:xfrm>
            <a:off x="827584" y="1700808"/>
            <a:ext cx="1872207" cy="3183895"/>
          </a:xfrm>
          <a:prstGeom prst="rect">
            <a:avLst/>
          </a:prstGeom>
          <a:noFill/>
          <a:ln>
            <a:noFill/>
          </a:ln>
        </p:spPr>
      </p:pic>
      <p:cxnSp>
        <p:nvCxnSpPr>
          <p:cNvPr id="6" name="Straight Arrow Connector 5">
            <a:extLst>
              <a:ext uri="{FF2B5EF4-FFF2-40B4-BE49-F238E27FC236}">
                <a16:creationId xmlns="" xmlns:a16="http://schemas.microsoft.com/office/drawing/2014/main" id="{D2E2EA07-2900-4488-8837-6E2ACD6FC51D}"/>
              </a:ext>
            </a:extLst>
          </p:cNvPr>
          <p:cNvCxnSpPr>
            <a:cxnSpLocks/>
          </p:cNvCxnSpPr>
          <p:nvPr/>
        </p:nvCxnSpPr>
        <p:spPr>
          <a:xfrm flipH="1">
            <a:off x="1553566" y="1574795"/>
            <a:ext cx="1434258" cy="3960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 xmlns:a16="http://schemas.microsoft.com/office/drawing/2014/main" id="{F9D8C888-866E-48CF-BDC2-DAC26E43A4AB}"/>
              </a:ext>
            </a:extLst>
          </p:cNvPr>
          <p:cNvCxnSpPr>
            <a:cxnSpLocks/>
          </p:cNvCxnSpPr>
          <p:nvPr/>
        </p:nvCxnSpPr>
        <p:spPr>
          <a:xfrm flipH="1">
            <a:off x="1043608" y="2981907"/>
            <a:ext cx="2412268" cy="4470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 xmlns:a16="http://schemas.microsoft.com/office/drawing/2014/main" id="{78E1C659-006B-4BB8-B32D-C80A64932D06}"/>
              </a:ext>
            </a:extLst>
          </p:cNvPr>
          <p:cNvCxnSpPr>
            <a:cxnSpLocks/>
          </p:cNvCxnSpPr>
          <p:nvPr/>
        </p:nvCxnSpPr>
        <p:spPr>
          <a:xfrm flipH="1">
            <a:off x="1403648" y="3068960"/>
            <a:ext cx="4464496" cy="48901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5" name="carb count 1g">
            <a:hlinkClick r:id="" action="ppaction://media"/>
            <a:extLst>
              <a:ext uri="{FF2B5EF4-FFF2-40B4-BE49-F238E27FC236}">
                <a16:creationId xmlns="" xmlns:a16="http://schemas.microsoft.com/office/drawing/2014/main" id="{D9DBDEF0-155C-4F72-92EE-37A146D6EB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84238" y="2380774"/>
            <a:ext cx="609600" cy="609600"/>
          </a:xfrm>
          <a:prstGeom prst="rect">
            <a:avLst/>
          </a:prstGeom>
        </p:spPr>
      </p:pic>
    </p:spTree>
    <p:extLst>
      <p:ext uri="{BB962C8B-B14F-4D97-AF65-F5344CB8AC3E}">
        <p14:creationId xmlns:p14="http://schemas.microsoft.com/office/powerpoint/2010/main" val="17508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54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556A65E-AA47-4CF0-A0A2-1BE1F383C364}"/>
              </a:ext>
            </a:extLst>
          </p:cNvPr>
          <p:cNvSpPr>
            <a:spLocks noGrp="1"/>
          </p:cNvSpPr>
          <p:nvPr>
            <p:ph type="title"/>
          </p:nvPr>
        </p:nvSpPr>
        <p:spPr>
          <a:xfrm>
            <a:off x="457200" y="274638"/>
            <a:ext cx="8229600" cy="634082"/>
          </a:xfrm>
        </p:spPr>
        <p:txBody>
          <a:bodyPr/>
          <a:lstStyle/>
          <a:p>
            <a:r>
              <a:rPr lang="en-GB" sz="3600" b="1" u="sng" dirty="0">
                <a:solidFill>
                  <a:srgbClr val="7030A0"/>
                </a:solidFill>
              </a:rPr>
              <a:t>Snacks that do not need insulin</a:t>
            </a:r>
          </a:p>
        </p:txBody>
      </p:sp>
      <p:pic>
        <p:nvPicPr>
          <p:cNvPr id="4" name="Picture 3">
            <a:extLst>
              <a:ext uri="{FF2B5EF4-FFF2-40B4-BE49-F238E27FC236}">
                <a16:creationId xmlns="" xmlns:a16="http://schemas.microsoft.com/office/drawing/2014/main" id="{575AA7DE-3288-4D83-A9FA-DBBE27400BEF}"/>
              </a:ext>
            </a:extLst>
          </p:cNvPr>
          <p:cNvPicPr>
            <a:picLocks noChangeAspect="1"/>
          </p:cNvPicPr>
          <p:nvPr/>
        </p:nvPicPr>
        <p:blipFill>
          <a:blip r:embed="rId2"/>
          <a:stretch>
            <a:fillRect/>
          </a:stretch>
        </p:blipFill>
        <p:spPr>
          <a:xfrm>
            <a:off x="1403648" y="997476"/>
            <a:ext cx="6336704" cy="5565190"/>
          </a:xfrm>
          <a:prstGeom prst="rect">
            <a:avLst/>
          </a:prstGeom>
        </p:spPr>
      </p:pic>
    </p:spTree>
    <p:extLst>
      <p:ext uri="{BB962C8B-B14F-4D97-AF65-F5344CB8AC3E}">
        <p14:creationId xmlns:p14="http://schemas.microsoft.com/office/powerpoint/2010/main" val="37383952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ED4A9D-566E-4513-B5AD-4706726FE364}"/>
              </a:ext>
            </a:extLst>
          </p:cNvPr>
          <p:cNvSpPr>
            <a:spLocks noGrp="1"/>
          </p:cNvSpPr>
          <p:nvPr>
            <p:ph type="title"/>
          </p:nvPr>
        </p:nvSpPr>
        <p:spPr>
          <a:xfrm>
            <a:off x="457200" y="274638"/>
            <a:ext cx="8229600" cy="706090"/>
          </a:xfrm>
        </p:spPr>
        <p:txBody>
          <a:bodyPr/>
          <a:lstStyle/>
          <a:p>
            <a:r>
              <a:rPr lang="en-GB" b="1" u="sng" dirty="0">
                <a:solidFill>
                  <a:srgbClr val="7030A0"/>
                </a:solidFill>
              </a:rPr>
              <a:t>Snacks that need insulin</a:t>
            </a:r>
          </a:p>
        </p:txBody>
      </p:sp>
      <p:pic>
        <p:nvPicPr>
          <p:cNvPr id="4" name="Picture 3">
            <a:extLst>
              <a:ext uri="{FF2B5EF4-FFF2-40B4-BE49-F238E27FC236}">
                <a16:creationId xmlns="" xmlns:a16="http://schemas.microsoft.com/office/drawing/2014/main" id="{239062D9-D1E5-4D70-8E62-1B53E044BDEB}"/>
              </a:ext>
            </a:extLst>
          </p:cNvPr>
          <p:cNvPicPr>
            <a:picLocks noChangeAspect="1"/>
          </p:cNvPicPr>
          <p:nvPr/>
        </p:nvPicPr>
        <p:blipFill>
          <a:blip r:embed="rId2"/>
          <a:stretch>
            <a:fillRect/>
          </a:stretch>
        </p:blipFill>
        <p:spPr>
          <a:xfrm>
            <a:off x="1259632" y="992745"/>
            <a:ext cx="6552728" cy="5590617"/>
          </a:xfrm>
          <a:prstGeom prst="rect">
            <a:avLst/>
          </a:prstGeom>
        </p:spPr>
      </p:pic>
    </p:spTree>
    <p:extLst>
      <p:ext uri="{BB962C8B-B14F-4D97-AF65-F5344CB8AC3E}">
        <p14:creationId xmlns:p14="http://schemas.microsoft.com/office/powerpoint/2010/main" val="4088800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u="sng" dirty="0">
                <a:solidFill>
                  <a:srgbClr val="7030A0"/>
                </a:solidFill>
              </a:rPr>
              <a:t>Practical carb counting in school</a:t>
            </a:r>
          </a:p>
        </p:txBody>
      </p:sp>
      <p:sp>
        <p:nvSpPr>
          <p:cNvPr id="3" name="Content Placeholder 2"/>
          <p:cNvSpPr>
            <a:spLocks noGrp="1"/>
          </p:cNvSpPr>
          <p:nvPr>
            <p:ph idx="1"/>
          </p:nvPr>
        </p:nvSpPr>
        <p:spPr/>
        <p:txBody>
          <a:bodyPr/>
          <a:lstStyle/>
          <a:p>
            <a:r>
              <a:rPr lang="en-GB" dirty="0"/>
              <a:t>The dietitians will cover the practical issues around carb counting food at high school</a:t>
            </a:r>
          </a:p>
          <a:p>
            <a:endParaRPr lang="en-GB" dirty="0"/>
          </a:p>
          <a:p>
            <a:endParaRPr lang="en-GB" dirty="0"/>
          </a:p>
          <a:p>
            <a:r>
              <a:rPr lang="en-GB" dirty="0"/>
              <a:t>Any questions please contact the Dietetic Team on 01254 732463</a:t>
            </a:r>
          </a:p>
          <a:p>
            <a:endParaRPr lang="en-GB" dirty="0"/>
          </a:p>
          <a:p>
            <a:endParaRPr lang="en-GB" dirty="0"/>
          </a:p>
          <a:p>
            <a:endParaRPr lang="en-GB" dirty="0"/>
          </a:p>
        </p:txBody>
      </p:sp>
    </p:spTree>
    <p:extLst>
      <p:ext uri="{BB962C8B-B14F-4D97-AF65-F5344CB8AC3E}">
        <p14:creationId xmlns:p14="http://schemas.microsoft.com/office/powerpoint/2010/main" val="1193108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2" name="eatwell guide carbs">
            <a:hlinkClick r:id="" action="ppaction://media"/>
            <a:extLst>
              <a:ext uri="{FF2B5EF4-FFF2-40B4-BE49-F238E27FC236}">
                <a16:creationId xmlns="" xmlns:a16="http://schemas.microsoft.com/office/drawing/2014/main" id="{3DB0A97C-41A6-4D56-A2B8-2C1C0A5D25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28384" y="3717032"/>
            <a:ext cx="609600" cy="6096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lstStyle/>
          <a:p>
            <a:r>
              <a:rPr lang="en-GB" sz="3600" b="1" u="sng" dirty="0">
                <a:solidFill>
                  <a:srgbClr val="7030A0"/>
                </a:solidFill>
              </a:rPr>
              <a:t>Carbohydrates vs Non carbohydrates</a:t>
            </a:r>
          </a:p>
        </p:txBody>
      </p:sp>
      <p:sp>
        <p:nvSpPr>
          <p:cNvPr id="3" name="Content Placeholder 2"/>
          <p:cNvSpPr>
            <a:spLocks noGrp="1"/>
          </p:cNvSpPr>
          <p:nvPr>
            <p:ph sz="half" idx="1"/>
          </p:nvPr>
        </p:nvSpPr>
        <p:spPr>
          <a:xfrm>
            <a:off x="467544" y="1196752"/>
            <a:ext cx="4038600" cy="5184576"/>
          </a:xfrm>
        </p:spPr>
        <p:txBody>
          <a:bodyPr/>
          <a:lstStyle/>
          <a:p>
            <a:pPr marL="0" indent="0">
              <a:buNone/>
            </a:pPr>
            <a:r>
              <a:rPr lang="en-GB" sz="2000" b="1" dirty="0"/>
              <a:t>Carbohydrates – need insulin</a:t>
            </a:r>
          </a:p>
          <a:p>
            <a:r>
              <a:rPr lang="en-GB" sz="2000" dirty="0"/>
              <a:t>Bread and bread products, fruit breads</a:t>
            </a:r>
          </a:p>
          <a:p>
            <a:r>
              <a:rPr lang="en-GB" sz="2000" dirty="0"/>
              <a:t>Pasta’s</a:t>
            </a:r>
          </a:p>
          <a:p>
            <a:r>
              <a:rPr lang="en-GB" sz="2000" dirty="0"/>
              <a:t>Rice, </a:t>
            </a:r>
            <a:r>
              <a:rPr lang="en-GB" sz="2000" dirty="0" err="1"/>
              <a:t>cous</a:t>
            </a:r>
            <a:r>
              <a:rPr lang="en-GB" sz="2000" dirty="0"/>
              <a:t> </a:t>
            </a:r>
            <a:r>
              <a:rPr lang="en-GB" sz="2000" dirty="0" err="1"/>
              <a:t>cous</a:t>
            </a:r>
            <a:endParaRPr lang="en-GB" sz="2000" dirty="0"/>
          </a:p>
          <a:p>
            <a:r>
              <a:rPr lang="en-GB" sz="2000" dirty="0"/>
              <a:t>Noodles </a:t>
            </a:r>
          </a:p>
          <a:p>
            <a:r>
              <a:rPr lang="en-GB" sz="2000" dirty="0"/>
              <a:t>Sweets, choc, biscuits, ice cream </a:t>
            </a:r>
            <a:r>
              <a:rPr lang="en-GB" sz="2000" dirty="0" err="1"/>
              <a:t>etc</a:t>
            </a:r>
            <a:endParaRPr lang="en-GB" sz="2000" dirty="0"/>
          </a:p>
          <a:p>
            <a:r>
              <a:rPr lang="en-GB" sz="2000" dirty="0"/>
              <a:t>Potatoes and potato products</a:t>
            </a:r>
          </a:p>
          <a:p>
            <a:r>
              <a:rPr lang="en-GB" sz="2000" dirty="0"/>
              <a:t>Breakfast cereals</a:t>
            </a:r>
          </a:p>
          <a:p>
            <a:r>
              <a:rPr lang="en-GB" sz="2000" dirty="0"/>
              <a:t>Baked beans</a:t>
            </a:r>
          </a:p>
          <a:p>
            <a:r>
              <a:rPr lang="en-GB" sz="2000" dirty="0"/>
              <a:t>Quiches, pies, pastries</a:t>
            </a:r>
          </a:p>
          <a:p>
            <a:r>
              <a:rPr lang="en-GB" sz="2000" dirty="0"/>
              <a:t>Pasta, curry and stir fry jars</a:t>
            </a:r>
          </a:p>
          <a:p>
            <a:r>
              <a:rPr lang="en-GB" sz="2000" dirty="0"/>
              <a:t>Pizza, </a:t>
            </a:r>
            <a:r>
              <a:rPr lang="en-GB" sz="2000" dirty="0" err="1"/>
              <a:t>fishfingers</a:t>
            </a:r>
            <a:r>
              <a:rPr lang="en-GB" sz="2000" dirty="0"/>
              <a:t>, nuggets </a:t>
            </a:r>
            <a:r>
              <a:rPr lang="en-GB" sz="2000" dirty="0" err="1"/>
              <a:t>etc</a:t>
            </a:r>
            <a:endParaRPr lang="en-GB" sz="2000" dirty="0"/>
          </a:p>
          <a:p>
            <a:endParaRPr lang="en-GB" sz="2000" dirty="0"/>
          </a:p>
          <a:p>
            <a:endParaRPr lang="en-GB" sz="2000" dirty="0"/>
          </a:p>
          <a:p>
            <a:endParaRPr lang="en-GB" sz="2000" dirty="0"/>
          </a:p>
        </p:txBody>
      </p:sp>
      <p:sp>
        <p:nvSpPr>
          <p:cNvPr id="4" name="Content Placeholder 3"/>
          <p:cNvSpPr>
            <a:spLocks noGrp="1"/>
          </p:cNvSpPr>
          <p:nvPr>
            <p:ph sz="half" idx="2"/>
          </p:nvPr>
        </p:nvSpPr>
        <p:spPr>
          <a:xfrm>
            <a:off x="4648200" y="1196752"/>
            <a:ext cx="4038600" cy="5184575"/>
          </a:xfrm>
        </p:spPr>
        <p:txBody>
          <a:bodyPr/>
          <a:lstStyle/>
          <a:p>
            <a:pPr marL="0" indent="0">
              <a:buNone/>
            </a:pPr>
            <a:r>
              <a:rPr lang="en-GB" sz="2000" b="1" dirty="0"/>
              <a:t>No carbohydrates (no insulin)</a:t>
            </a:r>
          </a:p>
          <a:p>
            <a:r>
              <a:rPr lang="en-GB" sz="2000" dirty="0"/>
              <a:t>Eggs</a:t>
            </a:r>
          </a:p>
          <a:p>
            <a:r>
              <a:rPr lang="en-GB" sz="2000" dirty="0"/>
              <a:t>Meat &amp; chicken (non coated)</a:t>
            </a:r>
          </a:p>
          <a:p>
            <a:r>
              <a:rPr lang="en-GB" sz="2000" dirty="0"/>
              <a:t>Fish (non coated)</a:t>
            </a:r>
          </a:p>
          <a:p>
            <a:r>
              <a:rPr lang="en-GB" sz="2000" dirty="0"/>
              <a:t>Mayonnaise</a:t>
            </a:r>
          </a:p>
          <a:p>
            <a:r>
              <a:rPr lang="en-GB" sz="2000" dirty="0"/>
              <a:t>Cream</a:t>
            </a:r>
          </a:p>
          <a:p>
            <a:r>
              <a:rPr lang="en-GB" sz="2000" dirty="0"/>
              <a:t>Cheeses</a:t>
            </a:r>
          </a:p>
          <a:p>
            <a:r>
              <a:rPr lang="en-GB" sz="2000" dirty="0"/>
              <a:t>Butter &amp; spreads</a:t>
            </a:r>
          </a:p>
          <a:p>
            <a:r>
              <a:rPr lang="en-GB" sz="2000" dirty="0"/>
              <a:t>Sugar free drinks and foods, </a:t>
            </a:r>
            <a:r>
              <a:rPr lang="en-GB" sz="2000" dirty="0" err="1"/>
              <a:t>eg</a:t>
            </a:r>
            <a:r>
              <a:rPr lang="en-GB" sz="2000" dirty="0"/>
              <a:t> jelly</a:t>
            </a:r>
          </a:p>
          <a:p>
            <a:pPr marL="0" indent="0">
              <a:buNone/>
            </a:pPr>
            <a:r>
              <a:rPr lang="en-GB" sz="2000" b="1" dirty="0"/>
              <a:t>Low carbohydrates (no insulin)</a:t>
            </a:r>
          </a:p>
          <a:p>
            <a:r>
              <a:rPr lang="en-GB" sz="2000" dirty="0"/>
              <a:t>Salad</a:t>
            </a:r>
          </a:p>
          <a:p>
            <a:r>
              <a:rPr lang="en-GB" sz="2000" dirty="0"/>
              <a:t>Vegetables</a:t>
            </a:r>
          </a:p>
          <a:p>
            <a:r>
              <a:rPr lang="en-GB" sz="2000" dirty="0"/>
              <a:t>Nuts</a:t>
            </a:r>
          </a:p>
          <a:p>
            <a:endParaRPr lang="en-GB" sz="2000" dirty="0"/>
          </a:p>
        </p:txBody>
      </p:sp>
      <p:pic>
        <p:nvPicPr>
          <p:cNvPr id="5" name="carbs/non carbs">
            <a:hlinkClick r:id="" action="ppaction://media"/>
            <a:extLst>
              <a:ext uri="{FF2B5EF4-FFF2-40B4-BE49-F238E27FC236}">
                <a16:creationId xmlns="" xmlns:a16="http://schemas.microsoft.com/office/drawing/2014/main" id="{E344E6F2-DBE6-43A1-BF5C-DC189E6683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27065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7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bwMode="auto">
          <a:xfrm>
            <a:off x="357480" y="476337"/>
            <a:ext cx="9183072" cy="7563987"/>
            <a:chOff x="1862" y="4207"/>
            <a:chExt cx="10248" cy="9381"/>
          </a:xfrm>
        </p:grpSpPr>
        <p:sp>
          <p:nvSpPr>
            <p:cNvPr id="3" name="AutoShape 12"/>
            <p:cNvSpPr>
              <a:spLocks noChangeAspect="1" noChangeArrowheads="1" noTextEdit="1"/>
            </p:cNvSpPr>
            <p:nvPr/>
          </p:nvSpPr>
          <p:spPr bwMode="auto">
            <a:xfrm>
              <a:off x="2630" y="6928"/>
              <a:ext cx="9480" cy="66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schemeClr val="accent6">
                    <a:lumMod val="75000"/>
                  </a:schemeClr>
                </a:solidFill>
              </a:endParaRPr>
            </a:p>
          </p:txBody>
        </p:sp>
        <p:sp>
          <p:nvSpPr>
            <p:cNvPr id="4" name="AutoShape 11"/>
            <p:cNvSpPr>
              <a:spLocks noChangeArrowheads="1"/>
            </p:cNvSpPr>
            <p:nvPr/>
          </p:nvSpPr>
          <p:spPr bwMode="auto">
            <a:xfrm>
              <a:off x="3338" y="4207"/>
              <a:ext cx="6742" cy="1080"/>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4000" b="1" i="0" u="none" strike="noStrike" cap="none" normalizeH="0" baseline="0" dirty="0">
                  <a:ln>
                    <a:noFill/>
                  </a:ln>
                  <a:solidFill>
                    <a:schemeClr val="accent6">
                      <a:lumMod val="75000"/>
                    </a:schemeClr>
                  </a:solidFill>
                  <a:effectLst/>
                  <a:latin typeface="+mn-lt"/>
                  <a:ea typeface="SimSun" pitchFamily="2" charset="-122"/>
                  <a:cs typeface="Arial" pitchFamily="34" charset="0"/>
                </a:rPr>
                <a:t>Carbohydrate foods</a:t>
              </a:r>
              <a:endParaRPr kumimoji="0" lang="en-US" altLang="zh-CN" sz="4000" b="0" i="0" u="none" strike="noStrike" cap="none" normalizeH="0" baseline="0" dirty="0">
                <a:ln>
                  <a:noFill/>
                </a:ln>
                <a:solidFill>
                  <a:schemeClr val="accent6">
                    <a:lumMod val="75000"/>
                  </a:schemeClr>
                </a:solidFill>
                <a:effectLst/>
                <a:latin typeface="+mn-lt"/>
                <a:cs typeface="Arial" pitchFamily="34" charset="0"/>
              </a:endParaRPr>
            </a:p>
          </p:txBody>
        </p:sp>
        <p:sp>
          <p:nvSpPr>
            <p:cNvPr id="5" name="AutoShape 9"/>
            <p:cNvSpPr>
              <a:spLocks noChangeArrowheads="1"/>
            </p:cNvSpPr>
            <p:nvPr/>
          </p:nvSpPr>
          <p:spPr bwMode="auto">
            <a:xfrm>
              <a:off x="1862" y="6641"/>
              <a:ext cx="2862" cy="4751"/>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GB">
                <a:solidFill>
                  <a:schemeClr val="accent6">
                    <a:lumMod val="75000"/>
                  </a:schemeClr>
                </a:solidFill>
              </a:endParaRPr>
            </a:p>
          </p:txBody>
        </p:sp>
        <p:sp>
          <p:nvSpPr>
            <p:cNvPr id="6" name="AutoShape 7"/>
            <p:cNvSpPr>
              <a:spLocks noChangeArrowheads="1"/>
            </p:cNvSpPr>
            <p:nvPr/>
          </p:nvSpPr>
          <p:spPr bwMode="auto">
            <a:xfrm>
              <a:off x="5123" y="6636"/>
              <a:ext cx="2911" cy="4756"/>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accent6">
                    <a:lumMod val="75000"/>
                  </a:schemeClr>
                </a:solidFill>
                <a:effectLst/>
                <a:latin typeface="Arial" pitchFamily="34" charset="0"/>
                <a:cs typeface="Arial" pitchFamily="34" charset="0"/>
              </a:endParaRPr>
            </a:p>
          </p:txBody>
        </p:sp>
        <p:sp>
          <p:nvSpPr>
            <p:cNvPr id="7" name="AutoShape 5"/>
            <p:cNvSpPr>
              <a:spLocks noChangeArrowheads="1"/>
            </p:cNvSpPr>
            <p:nvPr/>
          </p:nvSpPr>
          <p:spPr bwMode="auto">
            <a:xfrm>
              <a:off x="8388" y="6641"/>
              <a:ext cx="2939" cy="4751"/>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GB">
                <a:solidFill>
                  <a:schemeClr val="accent6">
                    <a:lumMod val="75000"/>
                  </a:schemeClr>
                </a:solidFill>
              </a:endParaRPr>
            </a:p>
          </p:txBody>
        </p:sp>
        <p:sp>
          <p:nvSpPr>
            <p:cNvPr id="8" name="AutoShape 4"/>
            <p:cNvSpPr>
              <a:spLocks noChangeShapeType="1"/>
            </p:cNvSpPr>
            <p:nvPr/>
          </p:nvSpPr>
          <p:spPr bwMode="auto">
            <a:xfrm flipH="1">
              <a:off x="6189" y="5458"/>
              <a:ext cx="53" cy="116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schemeClr val="accent6">
                    <a:lumMod val="75000"/>
                  </a:schemeClr>
                </a:solidFill>
              </a:endParaRPr>
            </a:p>
          </p:txBody>
        </p:sp>
        <p:sp>
          <p:nvSpPr>
            <p:cNvPr id="9" name="AutoShape 3"/>
            <p:cNvSpPr>
              <a:spLocks noChangeShapeType="1"/>
            </p:cNvSpPr>
            <p:nvPr/>
          </p:nvSpPr>
          <p:spPr bwMode="auto">
            <a:xfrm flipH="1">
              <a:off x="3410" y="5337"/>
              <a:ext cx="2791" cy="108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schemeClr val="accent6">
                    <a:lumMod val="75000"/>
                  </a:schemeClr>
                </a:solidFill>
              </a:endParaRPr>
            </a:p>
          </p:txBody>
        </p:sp>
        <p:sp>
          <p:nvSpPr>
            <p:cNvPr id="10" name="AutoShape 2"/>
            <p:cNvSpPr>
              <a:spLocks noChangeShapeType="1"/>
            </p:cNvSpPr>
            <p:nvPr/>
          </p:nvSpPr>
          <p:spPr bwMode="auto">
            <a:xfrm>
              <a:off x="6354" y="5337"/>
              <a:ext cx="3060" cy="108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schemeClr val="accent6">
                    <a:lumMod val="75000"/>
                  </a:schemeClr>
                </a:solidFill>
              </a:endParaRPr>
            </a:p>
          </p:txBody>
        </p:sp>
      </p:grpSp>
      <p:sp>
        <p:nvSpPr>
          <p:cNvPr id="11"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Rectangle 15"/>
          <p:cNvSpPr>
            <a:spLocks noChangeArrowheads="1"/>
          </p:cNvSpPr>
          <p:nvPr/>
        </p:nvSpPr>
        <p:spPr bwMode="auto">
          <a:xfrm>
            <a:off x="0" y="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FFCC00"/>
                </a:solidFill>
                <a:effectLst/>
                <a:latin typeface="Arial" pitchFamily="34" charset="0"/>
                <a:ea typeface="SimSun" pitchFamily="2" charset="-122"/>
                <a:cs typeface="Arial" pitchFamily="34" charset="0"/>
              </a:rPr>
              <a:t>Starches</a:t>
            </a:r>
            <a:r>
              <a:rPr kumimoji="0" lang="en-US" altLang="zh-CN" sz="1200" b="0" i="0" u="none" strike="noStrike" cap="none" normalizeH="0" baseline="0">
                <a:ln>
                  <a:noFill/>
                </a:ln>
                <a:solidFill>
                  <a:srgbClr val="000000"/>
                </a:solidFill>
                <a:effectLst/>
                <a:latin typeface="Arial" pitchFamily="34" charset="0"/>
                <a:ea typeface="SimSun" pitchFamily="2" charset="-122"/>
                <a:cs typeface="Arial" pitchFamily="34" charset="0"/>
              </a:rPr>
              <a:t>: bread, rice, pasta, noodles, potatoes, breakfast cereals, crackers, beans, flour &amp; flour products </a:t>
            </a:r>
            <a:endParaRPr kumimoji="0" lang="en-US" altLang="zh-CN" sz="9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a:ln>
                <a:noFill/>
              </a:ln>
              <a:solidFill>
                <a:schemeClr val="tx1"/>
              </a:solidFill>
              <a:effectLst/>
              <a:latin typeface="Arial" pitchFamily="34" charset="0"/>
              <a:cs typeface="Arial" pitchFamily="34" charset="0"/>
            </a:endParaRPr>
          </a:p>
        </p:txBody>
      </p:sp>
      <p:sp>
        <p:nvSpPr>
          <p:cNvPr id="13" name="Rectangle 16"/>
          <p:cNvSpPr>
            <a:spLocks noChangeArrowheads="1"/>
          </p:cNvSpPr>
          <p:nvPr/>
        </p:nvSpPr>
        <p:spPr bwMode="auto">
          <a:xfrm flipH="1">
            <a:off x="3438850" y="3743965"/>
            <a:ext cx="2155230" cy="261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sng" strike="noStrike" cap="none" normalizeH="0" baseline="0" dirty="0">
                <a:ln>
                  <a:noFill/>
                </a:ln>
                <a:solidFill>
                  <a:srgbClr val="339966"/>
                </a:solidFill>
                <a:effectLst/>
                <a:latin typeface="+mn-lt"/>
                <a:ea typeface="SimSun" pitchFamily="2" charset="-122"/>
                <a:cs typeface="Arial" pitchFamily="34" charset="0"/>
              </a:rPr>
              <a:t>Natural sugars:</a:t>
            </a:r>
            <a:r>
              <a:rPr kumimoji="0" lang="en-US" altLang="zh-CN" sz="2400" b="1" i="0" u="sng" strike="noStrike" cap="none" normalizeH="0" baseline="0" dirty="0">
                <a:ln>
                  <a:noFill/>
                </a:ln>
                <a:solidFill>
                  <a:srgbClr val="000000"/>
                </a:solidFill>
                <a:effectLst/>
                <a:latin typeface="+mn-lt"/>
                <a:ea typeface="SimSun" pitchFamily="2" charset="-122"/>
                <a:cs typeface="Arial"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endParaRPr lang="en-US" altLang="zh-CN" sz="2000" b="1" dirty="0">
              <a:solidFill>
                <a:srgbClr val="000000"/>
              </a:solidFill>
              <a:latin typeface="+mn-lt"/>
              <a:ea typeface="SimSun" pitchFamily="2" charset="-122"/>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mn-lt"/>
                <a:ea typeface="SimSun" pitchFamily="2" charset="-122"/>
                <a:cs typeface="Arial" pitchFamily="34" charset="0"/>
              </a:rPr>
              <a:t>fructose = fruit &amp; fruit juices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000000"/>
              </a:solidFill>
              <a:effectLst/>
              <a:latin typeface="+mn-lt"/>
              <a:ea typeface="SimSun" pitchFamily="2" charset="-122"/>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mn-lt"/>
                <a:ea typeface="SimSun" pitchFamily="2" charset="-122"/>
                <a:cs typeface="Arial" pitchFamily="34" charset="0"/>
              </a:rPr>
              <a:t> lactose = milk &amp; </a:t>
            </a:r>
            <a:r>
              <a:rPr kumimoji="0" lang="en-US" altLang="zh-CN" sz="2000" b="1" i="0" u="none" strike="noStrike" cap="none" normalizeH="0" baseline="0" dirty="0" smtClean="0">
                <a:ln>
                  <a:noFill/>
                </a:ln>
                <a:solidFill>
                  <a:srgbClr val="000000"/>
                </a:solidFill>
                <a:effectLst/>
                <a:latin typeface="+mn-lt"/>
                <a:ea typeface="SimSun" pitchFamily="2" charset="-122"/>
                <a:cs typeface="Arial" pitchFamily="34" charset="0"/>
              </a:rPr>
              <a:t>yoghurts</a:t>
            </a:r>
            <a:endParaRPr kumimoji="0" lang="en-US" altLang="zh-CN" sz="2000" b="1" i="0" u="none" strike="noStrike" cap="none" normalizeH="0" baseline="0" dirty="0">
              <a:ln>
                <a:noFill/>
              </a:ln>
              <a:solidFill>
                <a:schemeClr val="tx1"/>
              </a:solidFill>
              <a:effectLst/>
              <a:latin typeface="+mn-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chemeClr val="tx1"/>
              </a:solidFill>
              <a:effectLst/>
              <a:latin typeface="Arial" pitchFamily="34" charset="0"/>
              <a:cs typeface="Arial" pitchFamily="34" charset="0"/>
            </a:endParaRPr>
          </a:p>
        </p:txBody>
      </p:sp>
      <p:sp>
        <p:nvSpPr>
          <p:cNvPr id="14" name="Rectangle 18"/>
          <p:cNvSpPr>
            <a:spLocks noChangeArrowheads="1"/>
          </p:cNvSpPr>
          <p:nvPr/>
        </p:nvSpPr>
        <p:spPr bwMode="auto">
          <a:xfrm rot="10800000" flipV="1">
            <a:off x="6463172" y="3752629"/>
            <a:ext cx="2117900" cy="235255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sng" strike="noStrike" cap="none" normalizeH="0" baseline="0" dirty="0">
                <a:ln>
                  <a:noFill/>
                </a:ln>
                <a:solidFill>
                  <a:srgbClr val="9933FF"/>
                </a:solidFill>
                <a:effectLst/>
                <a:latin typeface="+mn-lt"/>
                <a:ea typeface="SimSun" pitchFamily="2" charset="-122"/>
                <a:cs typeface="Arial" pitchFamily="34" charset="0"/>
              </a:rPr>
              <a:t>Added Sugars:</a:t>
            </a:r>
            <a:r>
              <a:rPr kumimoji="0" lang="en-US" altLang="zh-CN" sz="2400" b="1" i="0" u="sng" strike="noStrike" cap="none" normalizeH="0" baseline="0" dirty="0">
                <a:ln>
                  <a:noFill/>
                </a:ln>
                <a:solidFill>
                  <a:srgbClr val="000000"/>
                </a:solidFill>
                <a:effectLst/>
                <a:latin typeface="+mn-lt"/>
                <a:ea typeface="SimSun" pitchFamily="2" charset="-122"/>
                <a:cs typeface="Arial" pitchFamily="34" charset="0"/>
              </a:rPr>
              <a:t> </a:t>
            </a:r>
            <a:r>
              <a:rPr kumimoji="0" lang="en-US" altLang="zh-CN" sz="2400" b="1" i="0" u="sng" strike="noStrike" cap="none" normalizeH="0" dirty="0">
                <a:ln>
                  <a:noFill/>
                </a:ln>
                <a:solidFill>
                  <a:srgbClr val="000000"/>
                </a:solidFill>
                <a:effectLst/>
                <a:latin typeface="+mn-lt"/>
                <a:ea typeface="SimSun" pitchFamily="2" charset="-122"/>
                <a:cs typeface="Arial" pitchFamily="34" charset="0"/>
              </a:rPr>
              <a:t>  </a:t>
            </a:r>
            <a:r>
              <a:rPr kumimoji="0" lang="en-US" altLang="zh-CN" sz="2000" b="1" i="0" u="none" strike="noStrike" cap="none" normalizeH="0" baseline="0" dirty="0">
                <a:ln>
                  <a:noFill/>
                </a:ln>
                <a:solidFill>
                  <a:srgbClr val="000000"/>
                </a:solidFill>
                <a:effectLst/>
                <a:latin typeface="+mn-lt"/>
                <a:ea typeface="SimSun" pitchFamily="2" charset="-122"/>
                <a:cs typeface="Arial" pitchFamily="34" charset="0"/>
              </a:rPr>
              <a:t>glucose, sucrose, maltose, dextrose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mn-lt"/>
                <a:ea typeface="SimSun" pitchFamily="2" charset="-122"/>
                <a:cs typeface="Arial" pitchFamily="34" charset="0"/>
              </a:rPr>
              <a:t>Fizzy drinks, biscuits, cakes, sweets &amp; chocolate</a:t>
            </a:r>
            <a:endParaRPr kumimoji="0" lang="en-US" altLang="zh-CN" sz="2000" b="1" i="0" u="none" strike="noStrike" cap="none" normalizeH="0" baseline="0" dirty="0">
              <a:ln>
                <a:noFill/>
              </a:ln>
              <a:solidFill>
                <a:schemeClr val="tx1"/>
              </a:solidFill>
              <a:effectLst/>
              <a:latin typeface="+mn-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dirty="0">
              <a:ln>
                <a:noFill/>
              </a:ln>
              <a:solidFill>
                <a:schemeClr val="tx1"/>
              </a:solidFill>
              <a:effectLst/>
              <a:latin typeface="Arial" pitchFamily="34" charset="0"/>
              <a:cs typeface="Arial" pitchFamily="34" charset="0"/>
            </a:endParaRPr>
          </a:p>
        </p:txBody>
      </p:sp>
      <p:sp>
        <p:nvSpPr>
          <p:cNvPr id="15" name="Rectangle 14"/>
          <p:cNvSpPr/>
          <p:nvPr/>
        </p:nvSpPr>
        <p:spPr>
          <a:xfrm>
            <a:off x="499100" y="3796858"/>
            <a:ext cx="2200274" cy="2308324"/>
          </a:xfrm>
          <a:prstGeom prst="rect">
            <a:avLst/>
          </a:prstGeom>
        </p:spPr>
        <p:txBody>
          <a:bodyPr wrap="square">
            <a:spAutoFit/>
          </a:bodyPr>
          <a:lstStyle/>
          <a:p>
            <a:pPr algn="ctr"/>
            <a:r>
              <a:rPr lang="en-US" sz="2400" b="1" u="sng" dirty="0">
                <a:solidFill>
                  <a:schemeClr val="accent6">
                    <a:lumMod val="75000"/>
                  </a:schemeClr>
                </a:solidFill>
                <a:latin typeface="+mn-lt"/>
              </a:rPr>
              <a:t>Starches: </a:t>
            </a:r>
          </a:p>
          <a:p>
            <a:r>
              <a:rPr lang="en-US" sz="2000" b="1" dirty="0">
                <a:latin typeface="+mn-lt"/>
              </a:rPr>
              <a:t>bread, rice, pasta, noodles, potatoes, breakfast cereals, crackers, beans, flour &amp; flour products </a:t>
            </a:r>
            <a:endParaRPr lang="en-GB" sz="2000" b="1" dirty="0">
              <a:latin typeface="+mn-lt"/>
            </a:endParaRPr>
          </a:p>
        </p:txBody>
      </p:sp>
      <p:pic>
        <p:nvPicPr>
          <p:cNvPr id="19" name="Picture 8" descr="MM900223774[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856040" y="2672683"/>
            <a:ext cx="1133475" cy="8286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07711" y="2670304"/>
            <a:ext cx="771435" cy="95807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15044" y="2686937"/>
            <a:ext cx="1029630" cy="875954"/>
          </a:xfrm>
          <a:prstGeom prst="rect">
            <a:avLst/>
          </a:prstGeom>
          <a:noFill/>
          <a:extLst>
            <a:ext uri="{909E8E84-426E-40DD-AFC4-6F175D3DCCD1}">
              <a14:hiddenFill xmlns:a14="http://schemas.microsoft.com/office/drawing/2010/main">
                <a:solidFill>
                  <a:srgbClr val="FFFFFF"/>
                </a:solidFill>
              </a14:hiddenFill>
            </a:ext>
          </a:extLst>
        </p:spPr>
      </p:pic>
      <p:pic>
        <p:nvPicPr>
          <p:cNvPr id="22" name="carb foods">
            <a:hlinkClick r:id="" action="ppaction://media"/>
            <a:extLst>
              <a:ext uri="{FF2B5EF4-FFF2-40B4-BE49-F238E27FC236}">
                <a16:creationId xmlns="" xmlns:a16="http://schemas.microsoft.com/office/drawing/2014/main" id="{146BA3AF-0AD3-403D-B138-198B7580F17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988628" y="647597"/>
            <a:ext cx="609600" cy="609600"/>
          </a:xfrm>
          <a:prstGeom prst="rect">
            <a:avLst/>
          </a:prstGeom>
        </p:spPr>
      </p:pic>
      <p:pic>
        <p:nvPicPr>
          <p:cNvPr id="23" name="starches">
            <a:hlinkClick r:id="" action="ppaction://media"/>
            <a:extLst>
              <a:ext uri="{FF2B5EF4-FFF2-40B4-BE49-F238E27FC236}">
                <a16:creationId xmlns="" xmlns:a16="http://schemas.microsoft.com/office/drawing/2014/main" id="{81FBD18E-EE99-49BF-946E-21AF8D65836B}"/>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2123267" y="2792151"/>
            <a:ext cx="609600" cy="609600"/>
          </a:xfrm>
          <a:prstGeom prst="rect">
            <a:avLst/>
          </a:prstGeom>
        </p:spPr>
      </p:pic>
      <p:pic>
        <p:nvPicPr>
          <p:cNvPr id="24" name="natural">
            <a:hlinkClick r:id="" action="ppaction://media"/>
            <a:extLst>
              <a:ext uri="{FF2B5EF4-FFF2-40B4-BE49-F238E27FC236}">
                <a16:creationId xmlns="" xmlns:a16="http://schemas.microsoft.com/office/drawing/2014/main" id="{D7A1F35A-DF2E-4FAF-A673-1B1EB1677B07}"/>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5068108" y="2844540"/>
            <a:ext cx="609600" cy="609600"/>
          </a:xfrm>
          <a:prstGeom prst="rect">
            <a:avLst/>
          </a:prstGeom>
        </p:spPr>
      </p:pic>
      <p:pic>
        <p:nvPicPr>
          <p:cNvPr id="25" name="added">
            <a:hlinkClick r:id="" action="ppaction://media"/>
            <a:extLst>
              <a:ext uri="{FF2B5EF4-FFF2-40B4-BE49-F238E27FC236}">
                <a16:creationId xmlns="" xmlns:a16="http://schemas.microsoft.com/office/drawing/2014/main" id="{D2D4E998-DD90-482D-A31C-6193FB38CCD5}"/>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7996360" y="2834484"/>
            <a:ext cx="609600" cy="609600"/>
          </a:xfrm>
          <a:prstGeom prst="rect">
            <a:avLst/>
          </a:prstGeom>
        </p:spPr>
      </p:pic>
    </p:spTree>
    <p:extLst>
      <p:ext uri="{BB962C8B-B14F-4D97-AF65-F5344CB8AC3E}">
        <p14:creationId xmlns:p14="http://schemas.microsoft.com/office/powerpoint/2010/main" val="185477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59"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9335" fill="hold"/>
                                        <p:tgtEl>
                                          <p:spTgt spid="2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4187" fill="hold"/>
                                        <p:tgtEl>
                                          <p:spTgt spid="24"/>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9715"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2"/>
                </p:tgtEl>
              </p:cMediaNode>
            </p:audio>
            <p:audio>
              <p:cMediaNode vol="80000">
                <p:cTn id="20" fill="hold" display="0">
                  <p:stCondLst>
                    <p:cond delay="indefinite"/>
                  </p:stCondLst>
                  <p:endCondLst>
                    <p:cond evt="onStopAudio" delay="0">
                      <p:tgtEl>
                        <p:sldTgt/>
                      </p:tgtEl>
                    </p:cond>
                  </p:endCondLst>
                </p:cTn>
                <p:tgtEl>
                  <p:spTgt spid="23"/>
                </p:tgtEl>
              </p:cMediaNode>
            </p:audio>
            <p:audio>
              <p:cMediaNode vol="80000">
                <p:cTn id="21" fill="hold" display="0">
                  <p:stCondLst>
                    <p:cond delay="indefinite"/>
                  </p:stCondLst>
                  <p:endCondLst>
                    <p:cond evt="onStopAudio" delay="0">
                      <p:tgtEl>
                        <p:sldTgt/>
                      </p:tgtEl>
                    </p:cond>
                  </p:endCondLst>
                </p:cTn>
                <p:tgtEl>
                  <p:spTgt spid="24"/>
                </p:tgtEl>
              </p:cMediaNode>
            </p:audio>
            <p:audio>
              <p:cMediaNode vol="80000">
                <p:cTn id="22" fill="hold" display="0">
                  <p:stCondLst>
                    <p:cond delay="indefinite"/>
                  </p:stCondLst>
                  <p:endCondLst>
                    <p:cond evt="onStopAudio" delay="0">
                      <p:tgtEl>
                        <p:sldTgt/>
                      </p:tgtEl>
                    </p:cond>
                  </p:endCondLst>
                </p:cTn>
                <p:tgtEl>
                  <p:spTgt spid="2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0314" y="293665"/>
            <a:ext cx="7992888" cy="369332"/>
          </a:xfrm>
          <a:prstGeom prst="rect">
            <a:avLst/>
          </a:prstGeom>
        </p:spPr>
        <p:txBody>
          <a:bodyPr wrap="square">
            <a:spAutoFit/>
          </a:bodyPr>
          <a:lstStyle/>
          <a:p>
            <a:pPr algn="ctr"/>
            <a:r>
              <a:rPr lang="en-GB" b="1" u="sng" cap="all" dirty="0">
                <a:solidFill>
                  <a:srgbClr val="7030A0"/>
                </a:solidFill>
                <a:effectLst>
                  <a:reflection blurRad="12700" stA="28000" endPos="45000" dist="1003" dir="5400000" sy="-100000" algn="bl"/>
                </a:effectLst>
              </a:rPr>
              <a:t>Carbohydrates that do not need to be Carb Counted</a:t>
            </a:r>
            <a:endParaRPr lang="en-GB" dirty="0">
              <a:solidFill>
                <a:srgbClr val="7030A0"/>
              </a:solidFill>
            </a:endParaRPr>
          </a:p>
        </p:txBody>
      </p:sp>
      <p:pic>
        <p:nvPicPr>
          <p:cNvPr id="3" name="Picture 2" descr="Sweetcor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798" y="1181985"/>
            <a:ext cx="1125220" cy="819150"/>
          </a:xfrm>
          <a:prstGeom prst="flowChartDocument">
            <a:avLst/>
          </a:prstGeom>
          <a:noFill/>
          <a:ln w="12700" algn="in">
            <a:solidFill>
              <a:srgbClr val="7992B1"/>
            </a:solidFill>
            <a:miter lim="800000"/>
            <a:headEnd/>
            <a:tailEnd/>
          </a:ln>
          <a:effectLst>
            <a:outerShdw dist="99190" dir="3011666" algn="ctr" rotWithShape="0">
              <a:srgbClr val="0F243E">
                <a:alpha val="50000"/>
              </a:srgbClr>
            </a:outerShdw>
          </a:effectLst>
        </p:spPr>
      </p:pic>
      <p:pic>
        <p:nvPicPr>
          <p:cNvPr id="4" name="Picture 3" descr="Pea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314" y="2423066"/>
            <a:ext cx="1219200" cy="842010"/>
          </a:xfrm>
          <a:prstGeom prst="flowChartDocument">
            <a:avLst/>
          </a:prstGeom>
          <a:noFill/>
          <a:ln w="12700" algn="in">
            <a:solidFill>
              <a:srgbClr val="7992B1"/>
            </a:solidFill>
            <a:miter lim="800000"/>
            <a:headEnd/>
            <a:tailEnd/>
          </a:ln>
          <a:effectLst>
            <a:outerShdw dist="99190" dir="3011666" algn="ctr" rotWithShape="0">
              <a:srgbClr val="0F243E">
                <a:alpha val="50000"/>
              </a:srgbClr>
            </a:outerShdw>
          </a:effectLst>
        </p:spPr>
      </p:pic>
      <p:pic>
        <p:nvPicPr>
          <p:cNvPr id="5" name="Picture 4" descr="Image result for beans and pulses"/>
          <p:cNvPicPr/>
          <p:nvPr/>
        </p:nvPicPr>
        <p:blipFill>
          <a:blip r:embed="rId6">
            <a:extLst>
              <a:ext uri="{28A0092B-C50C-407E-A947-70E740481C1C}">
                <a14:useLocalDpi xmlns:a14="http://schemas.microsoft.com/office/drawing/2010/main" val="0"/>
              </a:ext>
            </a:extLst>
          </a:blip>
          <a:srcRect/>
          <a:stretch>
            <a:fillRect/>
          </a:stretch>
        </p:blipFill>
        <p:spPr bwMode="auto">
          <a:xfrm>
            <a:off x="579990" y="3740306"/>
            <a:ext cx="1219200" cy="910645"/>
          </a:xfrm>
          <a:prstGeom prst="rect">
            <a:avLst/>
          </a:prstGeom>
          <a:noFill/>
          <a:ln>
            <a:noFill/>
          </a:ln>
        </p:spPr>
      </p:pic>
      <p:pic>
        <p:nvPicPr>
          <p:cNvPr id="6" name="Picture 5" descr="Nuts"/>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3459" y="4978449"/>
            <a:ext cx="1323975" cy="1082675"/>
          </a:xfrm>
          <a:prstGeom prst="ellipse">
            <a:avLst/>
          </a:prstGeom>
          <a:noFill/>
          <a:ln w="12700" algn="in">
            <a:solidFill>
              <a:srgbClr val="7992B1"/>
            </a:solidFill>
            <a:round/>
            <a:headEnd/>
            <a:tailEnd/>
          </a:ln>
          <a:effectLst>
            <a:outerShdw dist="99190" dir="3011666" algn="ctr" rotWithShape="0">
              <a:srgbClr val="0F243E">
                <a:alpha val="50000"/>
              </a:srgbClr>
            </a:outerShdw>
          </a:effectLst>
        </p:spPr>
      </p:pic>
      <p:sp>
        <p:nvSpPr>
          <p:cNvPr id="7" name="Rectangle 6"/>
          <p:cNvSpPr/>
          <p:nvPr/>
        </p:nvSpPr>
        <p:spPr>
          <a:xfrm>
            <a:off x="4427984" y="1052736"/>
            <a:ext cx="4572000" cy="5632311"/>
          </a:xfrm>
          <a:prstGeom prst="rect">
            <a:avLst/>
          </a:prstGeom>
        </p:spPr>
        <p:txBody>
          <a:bodyPr>
            <a:spAutoFit/>
          </a:bodyPr>
          <a:lstStyle/>
          <a:p>
            <a:pPr algn="just"/>
            <a:r>
              <a:rPr lang="en-GB" dirty="0"/>
              <a:t>As a general rule, the high level of fibre, protein and fat (nuts) in these foods mean that they are slowly digested. This means that a </a:t>
            </a:r>
            <a:r>
              <a:rPr lang="en-GB" b="1" dirty="0"/>
              <a:t>normal sized portion</a:t>
            </a:r>
            <a:r>
              <a:rPr lang="en-GB" dirty="0"/>
              <a:t> of these foods probably won’t affect blood glucose levels enough to need rapid acting insulin - your background insulin should be enough to deal with the glucose released into the bloodstream.  Large portions may raise blood glucose.  Please check how these foods affect your blood glucose</a:t>
            </a:r>
          </a:p>
          <a:p>
            <a:endParaRPr lang="en-GB" u="sng" dirty="0"/>
          </a:p>
          <a:p>
            <a:r>
              <a:rPr lang="en-GB" u="sng" dirty="0"/>
              <a:t>Please note</a:t>
            </a:r>
            <a:r>
              <a:rPr lang="en-GB" dirty="0"/>
              <a:t>: </a:t>
            </a:r>
          </a:p>
          <a:p>
            <a:endParaRPr lang="en-GB" dirty="0"/>
          </a:p>
          <a:p>
            <a:pPr marL="285750" indent="-285750">
              <a:buFont typeface="Arial" panose="020B0604020202020204" pitchFamily="34" charset="0"/>
              <a:buChar char="•"/>
            </a:pPr>
            <a:r>
              <a:rPr lang="en-GB" dirty="0"/>
              <a:t>Nuts should </a:t>
            </a:r>
            <a:r>
              <a:rPr lang="en-GB" b="1" dirty="0"/>
              <a:t>not</a:t>
            </a:r>
            <a:r>
              <a:rPr lang="en-GB" dirty="0"/>
              <a:t> be sugar-coated</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Sweetcorn and peas  -  fresh, frozen or  tinned in water that doesn’t contain sugar</a:t>
            </a:r>
          </a:p>
          <a:p>
            <a:r>
              <a:rPr lang="en-GB" dirty="0"/>
              <a:t/>
            </a:r>
            <a:br>
              <a:rPr lang="en-GB" dirty="0"/>
            </a:br>
            <a:endParaRPr lang="en-GB" dirty="0"/>
          </a:p>
        </p:txBody>
      </p:sp>
      <p:sp>
        <p:nvSpPr>
          <p:cNvPr id="8" name="Text Box 78"/>
          <p:cNvSpPr txBox="1"/>
          <p:nvPr/>
        </p:nvSpPr>
        <p:spPr>
          <a:xfrm>
            <a:off x="1982293" y="1250429"/>
            <a:ext cx="2448272" cy="682793"/>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GB" b="1" dirty="0">
                <a:effectLst/>
                <a:ea typeface="Calibri"/>
                <a:cs typeface="Times New Roman"/>
              </a:rPr>
              <a:t>Sweetcorn</a:t>
            </a:r>
            <a:r>
              <a:rPr lang="en-GB" dirty="0">
                <a:effectLst/>
                <a:ea typeface="Calibri"/>
                <a:cs typeface="Times New Roman"/>
              </a:rPr>
              <a:t> – high in fibre</a:t>
            </a:r>
          </a:p>
        </p:txBody>
      </p:sp>
      <p:sp>
        <p:nvSpPr>
          <p:cNvPr id="9" name="Text Box 79"/>
          <p:cNvSpPr txBox="1"/>
          <p:nvPr/>
        </p:nvSpPr>
        <p:spPr>
          <a:xfrm>
            <a:off x="2047609" y="2567846"/>
            <a:ext cx="2063502" cy="55245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GB" b="1" dirty="0">
                <a:effectLst/>
                <a:ea typeface="Calibri"/>
                <a:cs typeface="Times New Roman"/>
              </a:rPr>
              <a:t>Peas </a:t>
            </a:r>
            <a:r>
              <a:rPr lang="en-GB" dirty="0">
                <a:effectLst/>
                <a:ea typeface="Calibri"/>
                <a:cs typeface="Times New Roman"/>
              </a:rPr>
              <a:t>– high in fibre</a:t>
            </a:r>
          </a:p>
        </p:txBody>
      </p:sp>
      <p:sp>
        <p:nvSpPr>
          <p:cNvPr id="10" name="Text Box 80"/>
          <p:cNvSpPr txBox="1"/>
          <p:nvPr/>
        </p:nvSpPr>
        <p:spPr>
          <a:xfrm>
            <a:off x="2047609" y="3865697"/>
            <a:ext cx="2269808" cy="726786"/>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GB" b="1" dirty="0">
                <a:effectLst/>
                <a:ea typeface="Calibri"/>
                <a:cs typeface="Times New Roman"/>
              </a:rPr>
              <a:t>Beans and pulses</a:t>
            </a:r>
            <a:r>
              <a:rPr lang="en-GB" dirty="0">
                <a:effectLst/>
                <a:ea typeface="Calibri"/>
                <a:cs typeface="Times New Roman"/>
              </a:rPr>
              <a:t> – high fibre and protein</a:t>
            </a:r>
          </a:p>
        </p:txBody>
      </p:sp>
      <p:sp>
        <p:nvSpPr>
          <p:cNvPr id="11" name="Text Box 81"/>
          <p:cNvSpPr txBox="1"/>
          <p:nvPr/>
        </p:nvSpPr>
        <p:spPr>
          <a:xfrm>
            <a:off x="2054636" y="5115968"/>
            <a:ext cx="2421494" cy="80763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GB" b="1" dirty="0">
                <a:effectLst/>
                <a:ea typeface="Calibri"/>
                <a:cs typeface="Times New Roman"/>
              </a:rPr>
              <a:t>Nuts</a:t>
            </a:r>
            <a:r>
              <a:rPr lang="en-GB" dirty="0">
                <a:effectLst/>
                <a:ea typeface="Calibri"/>
                <a:cs typeface="Times New Roman"/>
              </a:rPr>
              <a:t> – high fibre, protein and good fats</a:t>
            </a:r>
          </a:p>
        </p:txBody>
      </p:sp>
      <p:pic>
        <p:nvPicPr>
          <p:cNvPr id="12" name="CHO no count">
            <a:hlinkClick r:id="" action="ppaction://media"/>
            <a:extLst>
              <a:ext uri="{FF2B5EF4-FFF2-40B4-BE49-F238E27FC236}">
                <a16:creationId xmlns="" xmlns:a16="http://schemas.microsoft.com/office/drawing/2014/main" id="{42F42DE7-FC42-4D45-95EB-92D1D004021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36510" y="3159529"/>
            <a:ext cx="609600" cy="609600"/>
          </a:xfrm>
          <a:prstGeom prst="rect">
            <a:avLst/>
          </a:prstGeom>
        </p:spPr>
      </p:pic>
    </p:spTree>
    <p:extLst>
      <p:ext uri="{BB962C8B-B14F-4D97-AF65-F5344CB8AC3E}">
        <p14:creationId xmlns:p14="http://schemas.microsoft.com/office/powerpoint/2010/main" val="179058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4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63688" y="332656"/>
            <a:ext cx="5040560" cy="707886"/>
          </a:xfrm>
          <a:prstGeom prst="rect">
            <a:avLst/>
          </a:prstGeom>
        </p:spPr>
        <p:txBody>
          <a:bodyPr wrap="square">
            <a:spAutoFit/>
          </a:bodyPr>
          <a:lstStyle/>
          <a:p>
            <a:pPr algn="ctr"/>
            <a:r>
              <a:rPr lang="en-GB" sz="2000" b="1" u="sng" cap="all" dirty="0">
                <a:solidFill>
                  <a:srgbClr val="7030A0"/>
                </a:solidFill>
                <a:effectLst>
                  <a:reflection blurRad="12700" stA="28000" endPos="45000" dist="1003" dir="5400000" sy="-100000" algn="bl"/>
                </a:effectLst>
              </a:rPr>
              <a:t>Carbs in Milk and Dairy Foods- which do you count?</a:t>
            </a:r>
            <a:endParaRPr lang="en-GB" sz="2000" dirty="0">
              <a:solidFill>
                <a:srgbClr val="7030A0"/>
              </a:solidFill>
            </a:endParaRPr>
          </a:p>
        </p:txBody>
      </p:sp>
      <p:sp>
        <p:nvSpPr>
          <p:cNvPr id="3" name="Text Box 104"/>
          <p:cNvSpPr txBox="1"/>
          <p:nvPr/>
        </p:nvSpPr>
        <p:spPr>
          <a:xfrm>
            <a:off x="3628301" y="1111390"/>
            <a:ext cx="1243965" cy="54165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GB" sz="2400" b="1" dirty="0">
                <a:effectLst/>
                <a:ea typeface="Calibri"/>
                <a:cs typeface="Times New Roman"/>
              </a:rPr>
              <a:t>MILK</a:t>
            </a:r>
            <a:endParaRPr lang="en-GB" sz="2400" dirty="0">
              <a:effectLst/>
              <a:ea typeface="Calibri"/>
              <a:cs typeface="Times New Roman"/>
            </a:endParaRPr>
          </a:p>
        </p:txBody>
      </p:sp>
      <p:sp>
        <p:nvSpPr>
          <p:cNvPr id="4" name="Text Box 6"/>
          <p:cNvSpPr txBox="1"/>
          <p:nvPr/>
        </p:nvSpPr>
        <p:spPr>
          <a:xfrm>
            <a:off x="827584" y="1916832"/>
            <a:ext cx="2393950" cy="144016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GB" sz="1600" b="1" u="sng" dirty="0">
                <a:effectLst/>
                <a:ea typeface="Calibri"/>
                <a:cs typeface="Times New Roman"/>
              </a:rPr>
              <a:t>WATERY PART</a:t>
            </a:r>
            <a:endParaRPr lang="en-GB" sz="1100" dirty="0">
              <a:effectLst/>
              <a:ea typeface="Calibri"/>
              <a:cs typeface="Times New Roman"/>
            </a:endParaRPr>
          </a:p>
          <a:p>
            <a:pPr marL="342900" lvl="0" indent="-342900">
              <a:lnSpc>
                <a:spcPct val="115000"/>
              </a:lnSpc>
              <a:spcAft>
                <a:spcPts val="0"/>
              </a:spcAft>
              <a:buFont typeface="Symbol"/>
              <a:buChar char=""/>
            </a:pPr>
            <a:r>
              <a:rPr lang="en-GB" sz="1400" b="1" dirty="0">
                <a:ea typeface="Calibri"/>
                <a:cs typeface="Times New Roman"/>
              </a:rPr>
              <a:t>CONTAINS </a:t>
            </a:r>
            <a:r>
              <a:rPr lang="en-GB" sz="1400" b="1" dirty="0">
                <a:effectLst/>
                <a:ea typeface="Calibri"/>
                <a:cs typeface="Times New Roman"/>
              </a:rPr>
              <a:t>CARBOHYDRATE  </a:t>
            </a:r>
            <a:endParaRPr lang="en-GB" sz="1400" dirty="0">
              <a:effectLst/>
              <a:ea typeface="Calibri"/>
              <a:cs typeface="Times New Roman"/>
            </a:endParaRPr>
          </a:p>
          <a:p>
            <a:pPr marL="457200">
              <a:lnSpc>
                <a:spcPct val="115000"/>
              </a:lnSpc>
              <a:spcAft>
                <a:spcPts val="0"/>
              </a:spcAft>
            </a:pPr>
            <a:r>
              <a:rPr lang="en-GB" sz="1400" dirty="0">
                <a:effectLst/>
                <a:ea typeface="Calibri"/>
                <a:cs typeface="Times New Roman"/>
              </a:rPr>
              <a:t>(</a:t>
            </a:r>
            <a:r>
              <a:rPr lang="en-GB" sz="1400" dirty="0" err="1">
                <a:effectLst/>
                <a:ea typeface="Calibri"/>
                <a:cs typeface="Times New Roman"/>
              </a:rPr>
              <a:t>ie</a:t>
            </a:r>
            <a:r>
              <a:rPr lang="en-GB" sz="1400" dirty="0">
                <a:effectLst/>
                <a:ea typeface="Calibri"/>
                <a:cs typeface="Times New Roman"/>
              </a:rPr>
              <a:t> lactose)</a:t>
            </a:r>
          </a:p>
          <a:p>
            <a:pPr marL="342900" lvl="0" indent="-342900">
              <a:lnSpc>
                <a:spcPct val="115000"/>
              </a:lnSpc>
              <a:spcAft>
                <a:spcPts val="1000"/>
              </a:spcAft>
              <a:buFont typeface="Symbol"/>
              <a:buChar char=""/>
            </a:pPr>
            <a:r>
              <a:rPr lang="en-GB" sz="1400" b="1" dirty="0">
                <a:effectLst/>
                <a:ea typeface="Calibri"/>
                <a:cs typeface="Times New Roman"/>
              </a:rPr>
              <a:t>LOW FAT</a:t>
            </a:r>
            <a:endParaRPr lang="en-GB" sz="1400" dirty="0">
              <a:effectLst/>
              <a:ea typeface="Calibri"/>
              <a:cs typeface="Times New Roman"/>
            </a:endParaRPr>
          </a:p>
          <a:p>
            <a:pPr>
              <a:lnSpc>
                <a:spcPct val="115000"/>
              </a:lnSpc>
              <a:spcAft>
                <a:spcPts val="1000"/>
              </a:spcAft>
            </a:pPr>
            <a:r>
              <a:rPr lang="en-GB" sz="1100" dirty="0">
                <a:effectLst/>
                <a:ea typeface="Calibri"/>
                <a:cs typeface="Times New Roman"/>
              </a:rPr>
              <a:t> </a:t>
            </a:r>
          </a:p>
        </p:txBody>
      </p:sp>
      <p:sp>
        <p:nvSpPr>
          <p:cNvPr id="5" name="Text Box 9"/>
          <p:cNvSpPr txBox="1"/>
          <p:nvPr/>
        </p:nvSpPr>
        <p:spPr>
          <a:xfrm>
            <a:off x="6228184" y="1916832"/>
            <a:ext cx="2141220" cy="1296144"/>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GB" sz="1600" b="1" u="sng" dirty="0">
                <a:effectLst/>
                <a:latin typeface="Calibri"/>
                <a:ea typeface="Calibri"/>
                <a:cs typeface="Times New Roman"/>
              </a:rPr>
              <a:t>FATTY PART</a:t>
            </a:r>
            <a:endParaRPr lang="en-GB" sz="1100" dirty="0">
              <a:effectLst/>
              <a:latin typeface="Calibri"/>
              <a:ea typeface="Calibri"/>
              <a:cs typeface="Times New Roman"/>
            </a:endParaRPr>
          </a:p>
          <a:p>
            <a:pPr marL="342900" lvl="0" indent="-342900">
              <a:lnSpc>
                <a:spcPct val="115000"/>
              </a:lnSpc>
              <a:spcAft>
                <a:spcPts val="0"/>
              </a:spcAft>
              <a:buFont typeface="Symbol"/>
              <a:buChar char=""/>
            </a:pPr>
            <a:r>
              <a:rPr lang="en-GB" sz="1400" b="1" dirty="0">
                <a:effectLst/>
                <a:latin typeface="Calibri"/>
                <a:ea typeface="Calibri"/>
                <a:cs typeface="Times New Roman"/>
              </a:rPr>
              <a:t>LOW CARBOHYDRATE  </a:t>
            </a:r>
            <a:r>
              <a:rPr lang="en-GB" sz="1400" dirty="0">
                <a:effectLst/>
                <a:latin typeface="Calibri"/>
                <a:ea typeface="Calibri"/>
                <a:cs typeface="Times New Roman"/>
              </a:rPr>
              <a:t>(</a:t>
            </a:r>
            <a:r>
              <a:rPr lang="en-GB" sz="1400" dirty="0" err="1">
                <a:effectLst/>
                <a:latin typeface="Calibri"/>
                <a:ea typeface="Calibri"/>
                <a:cs typeface="Times New Roman"/>
              </a:rPr>
              <a:t>ie</a:t>
            </a:r>
            <a:r>
              <a:rPr lang="en-GB" sz="1400" dirty="0">
                <a:effectLst/>
                <a:latin typeface="Calibri"/>
                <a:ea typeface="Calibri"/>
                <a:cs typeface="Times New Roman"/>
              </a:rPr>
              <a:t> low lactose)</a:t>
            </a:r>
          </a:p>
          <a:p>
            <a:pPr marL="342900" lvl="0" indent="-342900">
              <a:lnSpc>
                <a:spcPct val="115000"/>
              </a:lnSpc>
              <a:spcAft>
                <a:spcPts val="1000"/>
              </a:spcAft>
              <a:buFont typeface="Symbol"/>
              <a:buChar char=""/>
            </a:pPr>
            <a:r>
              <a:rPr lang="en-GB" sz="1400" b="1" dirty="0">
                <a:effectLst/>
                <a:latin typeface="Calibri"/>
                <a:ea typeface="Calibri"/>
                <a:cs typeface="Times New Roman"/>
              </a:rPr>
              <a:t>HIGH FAT</a:t>
            </a:r>
            <a:endParaRPr lang="en-GB" sz="1400" dirty="0">
              <a:effectLst/>
              <a:latin typeface="Calibri"/>
              <a:ea typeface="Calibri"/>
              <a:cs typeface="Times New Roman"/>
            </a:endParaRPr>
          </a:p>
          <a:p>
            <a:pPr>
              <a:lnSpc>
                <a:spcPct val="115000"/>
              </a:lnSpc>
              <a:spcAft>
                <a:spcPts val="1000"/>
              </a:spcAft>
            </a:pPr>
            <a:r>
              <a:rPr lang="en-GB" sz="1100" dirty="0">
                <a:effectLst/>
                <a:latin typeface="Calibri"/>
                <a:ea typeface="Calibri"/>
                <a:cs typeface="Times New Roman"/>
              </a:rPr>
              <a:t> </a:t>
            </a:r>
          </a:p>
        </p:txBody>
      </p:sp>
      <p:sp>
        <p:nvSpPr>
          <p:cNvPr id="6" name="Text Box 7"/>
          <p:cNvSpPr txBox="1"/>
          <p:nvPr/>
        </p:nvSpPr>
        <p:spPr>
          <a:xfrm>
            <a:off x="827584" y="3936973"/>
            <a:ext cx="2393950" cy="1137285"/>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514350" indent="-285750">
              <a:lnSpc>
                <a:spcPct val="115000"/>
              </a:lnSpc>
              <a:spcAft>
                <a:spcPts val="0"/>
              </a:spcAft>
              <a:buFont typeface="Arial" panose="020B0604020202020204" pitchFamily="34" charset="0"/>
              <a:buChar char="•"/>
            </a:pPr>
            <a:r>
              <a:rPr lang="en-GB" sz="1600" b="1" dirty="0">
                <a:effectLst/>
                <a:latin typeface="Calibri"/>
                <a:ea typeface="Calibri"/>
                <a:cs typeface="Times New Roman"/>
              </a:rPr>
              <a:t>MILK</a:t>
            </a:r>
            <a:endParaRPr lang="en-GB" sz="1100" dirty="0">
              <a:effectLst/>
              <a:latin typeface="Calibri"/>
              <a:ea typeface="Calibri"/>
              <a:cs typeface="Times New Roman"/>
            </a:endParaRPr>
          </a:p>
          <a:p>
            <a:pPr marL="514350" indent="-285750">
              <a:lnSpc>
                <a:spcPct val="115000"/>
              </a:lnSpc>
              <a:spcAft>
                <a:spcPts val="1000"/>
              </a:spcAft>
              <a:buFont typeface="Arial" panose="020B0604020202020204" pitchFamily="34" charset="0"/>
              <a:buChar char="•"/>
            </a:pPr>
            <a:r>
              <a:rPr lang="en-GB" sz="1600" b="1" dirty="0">
                <a:effectLst/>
                <a:latin typeface="Calibri"/>
                <a:ea typeface="Calibri"/>
                <a:cs typeface="Times New Roman"/>
              </a:rPr>
              <a:t>YOGHURT </a:t>
            </a:r>
            <a:r>
              <a:rPr lang="en-GB" sz="1600" dirty="0">
                <a:effectLst/>
                <a:latin typeface="Calibri"/>
                <a:ea typeface="Calibri"/>
                <a:cs typeface="Times New Roman"/>
              </a:rPr>
              <a:t>(including yoghurt drinks)</a:t>
            </a:r>
            <a:endParaRPr lang="en-GB" sz="1100" dirty="0">
              <a:effectLst/>
              <a:latin typeface="Calibri"/>
              <a:ea typeface="Calibri"/>
              <a:cs typeface="Times New Roman"/>
            </a:endParaRPr>
          </a:p>
          <a:p>
            <a:pPr>
              <a:lnSpc>
                <a:spcPct val="115000"/>
              </a:lnSpc>
              <a:spcAft>
                <a:spcPts val="1000"/>
              </a:spcAft>
            </a:pPr>
            <a:r>
              <a:rPr lang="en-GB" sz="1100" dirty="0">
                <a:effectLst/>
                <a:latin typeface="Calibri"/>
                <a:ea typeface="Calibri"/>
                <a:cs typeface="Times New Roman"/>
              </a:rPr>
              <a:t> </a:t>
            </a:r>
          </a:p>
        </p:txBody>
      </p:sp>
      <p:sp>
        <p:nvSpPr>
          <p:cNvPr id="7" name="Text Box 8"/>
          <p:cNvSpPr txBox="1"/>
          <p:nvPr/>
        </p:nvSpPr>
        <p:spPr>
          <a:xfrm>
            <a:off x="6444208" y="3534383"/>
            <a:ext cx="2141220" cy="1539875"/>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285750" lvl="0" indent="-285750">
              <a:lnSpc>
                <a:spcPct val="115000"/>
              </a:lnSpc>
              <a:spcAft>
                <a:spcPts val="0"/>
              </a:spcAft>
              <a:buFont typeface="Arial" panose="020B0604020202020204" pitchFamily="34" charset="0"/>
              <a:buChar char="•"/>
            </a:pPr>
            <a:r>
              <a:rPr lang="en-GB" sz="1600" b="1" dirty="0">
                <a:effectLst/>
                <a:latin typeface="Calibri"/>
                <a:ea typeface="Calibri"/>
                <a:cs typeface="Times New Roman"/>
              </a:rPr>
              <a:t>CREAM </a:t>
            </a:r>
            <a:endParaRPr lang="en-GB" sz="1100" dirty="0">
              <a:effectLst/>
              <a:latin typeface="Calibri"/>
              <a:ea typeface="Calibri"/>
              <a:cs typeface="Times New Roman"/>
            </a:endParaRPr>
          </a:p>
          <a:p>
            <a:pPr marL="285750" lvl="0" indent="-285750">
              <a:lnSpc>
                <a:spcPct val="115000"/>
              </a:lnSpc>
              <a:spcAft>
                <a:spcPts val="1000"/>
              </a:spcAft>
              <a:buFont typeface="Arial" panose="020B0604020202020204" pitchFamily="34" charset="0"/>
              <a:buChar char="•"/>
            </a:pPr>
            <a:r>
              <a:rPr lang="en-GB" sz="1600" b="1" dirty="0">
                <a:effectLst/>
                <a:latin typeface="Calibri"/>
                <a:ea typeface="Calibri"/>
                <a:cs typeface="Times New Roman"/>
              </a:rPr>
              <a:t>CHEESE – </a:t>
            </a:r>
            <a:r>
              <a:rPr lang="en-GB" sz="1600" dirty="0">
                <a:effectLst/>
                <a:latin typeface="Calibri"/>
                <a:ea typeface="Calibri"/>
                <a:cs typeface="Times New Roman"/>
              </a:rPr>
              <a:t>hard cheeses, cream cheese, cottage cheese</a:t>
            </a:r>
            <a:endParaRPr lang="en-GB" sz="1100" dirty="0">
              <a:effectLst/>
              <a:latin typeface="Calibri"/>
              <a:ea typeface="Calibri"/>
              <a:cs typeface="Times New Roman"/>
            </a:endParaRPr>
          </a:p>
          <a:p>
            <a:pPr>
              <a:lnSpc>
                <a:spcPct val="115000"/>
              </a:lnSpc>
              <a:spcAft>
                <a:spcPts val="1000"/>
              </a:spcAft>
            </a:pPr>
            <a:r>
              <a:rPr lang="en-GB" sz="1100" dirty="0">
                <a:effectLst/>
                <a:latin typeface="Calibri"/>
                <a:ea typeface="Calibri"/>
                <a:cs typeface="Times New Roman"/>
              </a:rPr>
              <a:t> </a:t>
            </a:r>
          </a:p>
        </p:txBody>
      </p:sp>
      <p:sp>
        <p:nvSpPr>
          <p:cNvPr id="8" name="Text Box 10"/>
          <p:cNvSpPr txBox="1"/>
          <p:nvPr/>
        </p:nvSpPr>
        <p:spPr>
          <a:xfrm>
            <a:off x="1115616" y="5373216"/>
            <a:ext cx="1635760" cy="852170"/>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GB" sz="1600" b="1" u="sng" dirty="0">
                <a:effectLst/>
                <a:latin typeface="Calibri"/>
                <a:ea typeface="Calibri"/>
                <a:cs typeface="Times New Roman"/>
              </a:rPr>
              <a:t>CARB COUNT?</a:t>
            </a:r>
            <a:endParaRPr lang="en-GB" sz="1600" dirty="0">
              <a:effectLst/>
              <a:latin typeface="Calibri"/>
              <a:ea typeface="Calibri"/>
              <a:cs typeface="Times New Roman"/>
            </a:endParaRPr>
          </a:p>
          <a:p>
            <a:pPr algn="ctr">
              <a:lnSpc>
                <a:spcPct val="115000"/>
              </a:lnSpc>
              <a:spcAft>
                <a:spcPts val="1000"/>
              </a:spcAft>
            </a:pPr>
            <a:r>
              <a:rPr lang="en-GB" sz="1600" b="1" dirty="0">
                <a:effectLst/>
                <a:latin typeface="Calibri"/>
                <a:ea typeface="Calibri"/>
                <a:cs typeface="Times New Roman"/>
              </a:rPr>
              <a:t>YES</a:t>
            </a:r>
            <a:endParaRPr lang="en-GB" sz="1600" dirty="0">
              <a:effectLst/>
              <a:latin typeface="Calibri"/>
              <a:ea typeface="Calibri"/>
              <a:cs typeface="Times New Roman"/>
            </a:endParaRPr>
          </a:p>
          <a:p>
            <a:pPr>
              <a:lnSpc>
                <a:spcPct val="115000"/>
              </a:lnSpc>
              <a:spcAft>
                <a:spcPts val="1000"/>
              </a:spcAft>
            </a:pPr>
            <a:r>
              <a:rPr lang="en-GB" sz="1100" dirty="0">
                <a:effectLst/>
                <a:latin typeface="Calibri"/>
                <a:ea typeface="Calibri"/>
                <a:cs typeface="Times New Roman"/>
              </a:rPr>
              <a:t> </a:t>
            </a:r>
          </a:p>
        </p:txBody>
      </p:sp>
      <p:sp>
        <p:nvSpPr>
          <p:cNvPr id="9" name="Text Box 108"/>
          <p:cNvSpPr txBox="1"/>
          <p:nvPr/>
        </p:nvSpPr>
        <p:spPr>
          <a:xfrm>
            <a:off x="6272041" y="5340512"/>
            <a:ext cx="1724025" cy="876300"/>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GB" sz="1600" b="1" u="sng" dirty="0">
                <a:effectLst/>
                <a:latin typeface="Calibri"/>
                <a:ea typeface="Calibri"/>
                <a:cs typeface="Times New Roman"/>
              </a:rPr>
              <a:t>CARB COUNT?</a:t>
            </a:r>
            <a:endParaRPr lang="en-GB" sz="1600" dirty="0">
              <a:effectLst/>
              <a:latin typeface="Calibri"/>
              <a:ea typeface="Calibri"/>
              <a:cs typeface="Times New Roman"/>
            </a:endParaRPr>
          </a:p>
          <a:p>
            <a:pPr algn="ctr">
              <a:lnSpc>
                <a:spcPct val="115000"/>
              </a:lnSpc>
              <a:spcAft>
                <a:spcPts val="1000"/>
              </a:spcAft>
            </a:pPr>
            <a:r>
              <a:rPr lang="en-GB" sz="1600" b="1" dirty="0">
                <a:effectLst/>
                <a:latin typeface="Calibri"/>
                <a:ea typeface="Calibri"/>
                <a:cs typeface="Times New Roman"/>
              </a:rPr>
              <a:t>NO</a:t>
            </a:r>
            <a:endParaRPr lang="en-GB" sz="1600" dirty="0">
              <a:effectLst/>
              <a:latin typeface="Calibri"/>
              <a:ea typeface="Calibri"/>
              <a:cs typeface="Times New Roman"/>
            </a:endParaRPr>
          </a:p>
        </p:txBody>
      </p:sp>
      <p:pic>
        <p:nvPicPr>
          <p:cNvPr id="10" name="Picture 9" descr="Image result for yoghurt"/>
          <p:cNvPicPr/>
          <p:nvPr/>
        </p:nvPicPr>
        <p:blipFill>
          <a:blip r:embed="rId4">
            <a:extLst>
              <a:ext uri="{28A0092B-C50C-407E-A947-70E740481C1C}">
                <a14:useLocalDpi xmlns:a14="http://schemas.microsoft.com/office/drawing/2010/main" val="0"/>
              </a:ext>
            </a:extLst>
          </a:blip>
          <a:srcRect/>
          <a:stretch>
            <a:fillRect/>
          </a:stretch>
        </p:blipFill>
        <p:spPr bwMode="auto">
          <a:xfrm>
            <a:off x="633666" y="502995"/>
            <a:ext cx="963899" cy="963939"/>
          </a:xfrm>
          <a:prstGeom prst="rect">
            <a:avLst/>
          </a:prstGeom>
          <a:noFill/>
          <a:ln>
            <a:noFill/>
          </a:ln>
        </p:spPr>
      </p:pic>
      <p:pic>
        <p:nvPicPr>
          <p:cNvPr id="11" name="Picture 10" descr="Image result for cheese"/>
          <p:cNvPicPr/>
          <p:nvPr/>
        </p:nvPicPr>
        <p:blipFill>
          <a:blip r:embed="rId5">
            <a:extLst>
              <a:ext uri="{28A0092B-C50C-407E-A947-70E740481C1C}">
                <a14:useLocalDpi xmlns:a14="http://schemas.microsoft.com/office/drawing/2010/main" val="0"/>
              </a:ext>
            </a:extLst>
          </a:blip>
          <a:srcRect/>
          <a:stretch>
            <a:fillRect/>
          </a:stretch>
        </p:blipFill>
        <p:spPr bwMode="auto">
          <a:xfrm>
            <a:off x="7059781" y="495047"/>
            <a:ext cx="1296144" cy="819790"/>
          </a:xfrm>
          <a:prstGeom prst="rect">
            <a:avLst/>
          </a:prstGeom>
          <a:noFill/>
          <a:ln>
            <a:noFill/>
          </a:ln>
        </p:spPr>
      </p:pic>
      <p:cxnSp>
        <p:nvCxnSpPr>
          <p:cNvPr id="13" name="Straight Arrow Connector 12"/>
          <p:cNvCxnSpPr/>
          <p:nvPr/>
        </p:nvCxnSpPr>
        <p:spPr>
          <a:xfrm flipH="1">
            <a:off x="2751376" y="1400361"/>
            <a:ext cx="1100544" cy="6019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763688" y="3212976"/>
            <a:ext cx="0" cy="7239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763688" y="4941168"/>
            <a:ext cx="0" cy="3993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4644008" y="1413826"/>
            <a:ext cx="1628033" cy="7460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5" idx="2"/>
          </p:cNvCxnSpPr>
          <p:nvPr/>
        </p:nvCxnSpPr>
        <p:spPr>
          <a:xfrm>
            <a:off x="7298794" y="3212976"/>
            <a:ext cx="0" cy="3214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7298794" y="5074258"/>
            <a:ext cx="0" cy="26625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6" name="Picture 25" descr="Image result for milk"/>
          <p:cNvPicPr/>
          <p:nvPr/>
        </p:nvPicPr>
        <p:blipFill>
          <a:blip r:embed="rId6">
            <a:extLst>
              <a:ext uri="{28A0092B-C50C-407E-A947-70E740481C1C}">
                <a14:useLocalDpi xmlns:a14="http://schemas.microsoft.com/office/drawing/2010/main" val="0"/>
              </a:ext>
            </a:extLst>
          </a:blip>
          <a:srcRect/>
          <a:stretch>
            <a:fillRect/>
          </a:stretch>
        </p:blipFill>
        <p:spPr bwMode="auto">
          <a:xfrm>
            <a:off x="2751376" y="2842764"/>
            <a:ext cx="1200785" cy="1200785"/>
          </a:xfrm>
          <a:prstGeom prst="rect">
            <a:avLst/>
          </a:prstGeom>
          <a:noFill/>
          <a:ln>
            <a:noFill/>
          </a:ln>
        </p:spPr>
      </p:pic>
      <p:pic>
        <p:nvPicPr>
          <p:cNvPr id="27" name="Picture 26" descr="Related image"/>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93179" y="4384174"/>
            <a:ext cx="870010" cy="828077"/>
          </a:xfrm>
          <a:prstGeom prst="rect">
            <a:avLst/>
          </a:prstGeom>
          <a:noFill/>
          <a:ln>
            <a:solidFill>
              <a:schemeClr val="tx1"/>
            </a:solidFill>
          </a:ln>
        </p:spPr>
      </p:pic>
      <p:pic>
        <p:nvPicPr>
          <p:cNvPr id="20" name="milk">
            <a:hlinkClick r:id="" action="ppaction://media"/>
            <a:extLst>
              <a:ext uri="{FF2B5EF4-FFF2-40B4-BE49-F238E27FC236}">
                <a16:creationId xmlns="" xmlns:a16="http://schemas.microsoft.com/office/drawing/2014/main" id="{C1F66374-01E2-4806-A332-DEB9D9147E3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67884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067"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3608" y="405047"/>
            <a:ext cx="2376264" cy="830997"/>
          </a:xfrm>
          <a:prstGeom prst="rect">
            <a:avLst/>
          </a:prstGeom>
        </p:spPr>
        <p:txBody>
          <a:bodyPr wrap="square">
            <a:spAutoFit/>
          </a:bodyPr>
          <a:lstStyle/>
          <a:p>
            <a:r>
              <a:rPr lang="en-GB" sz="4800" b="1" u="sng" cap="all" dirty="0">
                <a:solidFill>
                  <a:srgbClr val="7030A0"/>
                </a:solidFill>
                <a:effectLst>
                  <a:reflection blurRad="12700" stA="28000" endPos="45000" dist="1003" dir="5400000" sy="-100000" algn="bl"/>
                </a:effectLst>
              </a:rPr>
              <a:t>Fruit</a:t>
            </a:r>
            <a:endParaRPr lang="en-GB" sz="4800" dirty="0">
              <a:solidFill>
                <a:srgbClr val="7030A0"/>
              </a:solidFill>
            </a:endParaRPr>
          </a:p>
        </p:txBody>
      </p:sp>
      <p:sp>
        <p:nvSpPr>
          <p:cNvPr id="3" name="TextBox 2"/>
          <p:cNvSpPr txBox="1"/>
          <p:nvPr/>
        </p:nvSpPr>
        <p:spPr>
          <a:xfrm>
            <a:off x="611560" y="1547553"/>
            <a:ext cx="7488832" cy="5293757"/>
          </a:xfrm>
          <a:prstGeom prst="rect">
            <a:avLst/>
          </a:prstGeom>
          <a:noFill/>
        </p:spPr>
        <p:txBody>
          <a:bodyPr wrap="square" rtlCol="0">
            <a:spAutoFit/>
          </a:bodyPr>
          <a:lstStyle/>
          <a:p>
            <a:pPr marL="342900" indent="-342900" algn="just">
              <a:buFont typeface="Arial" panose="020B0604020202020204" pitchFamily="34" charset="0"/>
              <a:buChar char="•"/>
            </a:pPr>
            <a:r>
              <a:rPr lang="en-GB" sz="2000" dirty="0"/>
              <a:t>Fruit contains the natural sugar </a:t>
            </a:r>
            <a:r>
              <a:rPr lang="en-GB" sz="2000" b="1" dirty="0"/>
              <a:t>FRUCTOSE</a:t>
            </a:r>
          </a:p>
          <a:p>
            <a:pPr marL="342900" indent="-342900" algn="just">
              <a:buFont typeface="Arial" panose="020B0604020202020204" pitchFamily="34" charset="0"/>
              <a:buChar char="•"/>
            </a:pPr>
            <a:endParaRPr lang="en-GB" sz="2000" dirty="0"/>
          </a:p>
          <a:p>
            <a:pPr marL="342900" indent="-342900" algn="just">
              <a:buFont typeface="Arial" panose="020B0604020202020204" pitchFamily="34" charset="0"/>
              <a:buChar char="•"/>
            </a:pPr>
            <a:r>
              <a:rPr lang="en-GB" sz="2000" dirty="0"/>
              <a:t>Fruit eaten as part of a meal should always be carb counted</a:t>
            </a:r>
          </a:p>
          <a:p>
            <a:pPr algn="just"/>
            <a:endParaRPr lang="en-GB" sz="2000" dirty="0"/>
          </a:p>
          <a:p>
            <a:pPr marL="342900" indent="-342900" algn="just">
              <a:buFont typeface="Arial" panose="020B0604020202020204" pitchFamily="34" charset="0"/>
              <a:buChar char="•"/>
            </a:pPr>
            <a:r>
              <a:rPr lang="en-GB" sz="2000" dirty="0"/>
              <a:t>Contains fibre which slows the absorption of glucose into the blood</a:t>
            </a:r>
          </a:p>
          <a:p>
            <a:pPr marL="342900" indent="-342900" algn="just">
              <a:buFont typeface="Arial" panose="020B0604020202020204" pitchFamily="34" charset="0"/>
              <a:buChar char="•"/>
            </a:pPr>
            <a:endParaRPr lang="en-GB" sz="2000" dirty="0"/>
          </a:p>
          <a:p>
            <a:pPr marL="342900" indent="-342900" algn="just">
              <a:buFont typeface="Arial" panose="020B0604020202020204" pitchFamily="34" charset="0"/>
              <a:buChar char="•"/>
            </a:pPr>
            <a:r>
              <a:rPr lang="en-GB" sz="2000" dirty="0"/>
              <a:t>A small portion of fruit that contains 10g carbs may be eaten in between meals and should not need carb counting – check BG </a:t>
            </a:r>
          </a:p>
          <a:p>
            <a:pPr marL="342900" indent="-342900" algn="just">
              <a:buFont typeface="Arial" panose="020B0604020202020204" pitchFamily="34" charset="0"/>
              <a:buChar char="•"/>
            </a:pPr>
            <a:endParaRPr lang="en-GB" sz="2000" dirty="0"/>
          </a:p>
          <a:p>
            <a:pPr marL="342900" indent="-342900" algn="just">
              <a:buFont typeface="Arial" panose="020B0604020202020204" pitchFamily="34" charset="0"/>
              <a:buChar char="•"/>
            </a:pPr>
            <a:r>
              <a:rPr lang="en-GB" sz="2000" dirty="0"/>
              <a:t>Patients with pumps should carb count all fruit (meals and snacks)</a:t>
            </a:r>
          </a:p>
          <a:p>
            <a:pPr marL="342900" indent="-342900" algn="just">
              <a:buFont typeface="Arial" panose="020B0604020202020204" pitchFamily="34" charset="0"/>
              <a:buChar char="•"/>
            </a:pPr>
            <a:endParaRPr lang="en-GB" sz="2000" dirty="0"/>
          </a:p>
          <a:p>
            <a:pPr marL="342900" indent="-342900" algn="just">
              <a:buFont typeface="Arial" panose="020B0604020202020204" pitchFamily="34" charset="0"/>
              <a:buChar char="•"/>
            </a:pPr>
            <a:r>
              <a:rPr lang="en-GB" sz="2000" dirty="0"/>
              <a:t>Fruit juice, smoothies and processed fruit snacks are not recommended because the </a:t>
            </a:r>
            <a:r>
              <a:rPr lang="en-GB" sz="2000" b="1" dirty="0"/>
              <a:t>NATURAL</a:t>
            </a:r>
            <a:r>
              <a:rPr lang="en-GB" sz="2000" dirty="0"/>
              <a:t> sugar and the </a:t>
            </a:r>
            <a:r>
              <a:rPr lang="en-GB" sz="2000" b="1" dirty="0"/>
              <a:t>processing/liquidising</a:t>
            </a:r>
            <a:r>
              <a:rPr lang="en-GB" sz="2000" dirty="0"/>
              <a:t> of this fruit means that it will be digested quicker and cause a spike in BG  - It is better to eat a whole piece of fruit.</a:t>
            </a:r>
          </a:p>
          <a:p>
            <a:endParaRPr lang="en-GB" dirty="0"/>
          </a:p>
        </p:txBody>
      </p:sp>
      <p:pic>
        <p:nvPicPr>
          <p:cNvPr id="4" name="Picture 3" descr="Fruit"/>
          <p:cNvPicPr/>
          <p:nvPr/>
        </p:nvPicPr>
        <p:blipFill>
          <a:blip r:embed="rId2">
            <a:extLst>
              <a:ext uri="{28A0092B-C50C-407E-A947-70E740481C1C}">
                <a14:useLocalDpi xmlns:a14="http://schemas.microsoft.com/office/drawing/2010/main" val="0"/>
              </a:ext>
            </a:extLst>
          </a:blip>
          <a:srcRect/>
          <a:stretch>
            <a:fillRect/>
          </a:stretch>
        </p:blipFill>
        <p:spPr bwMode="auto">
          <a:xfrm>
            <a:off x="5796136" y="404664"/>
            <a:ext cx="2736304" cy="1662760"/>
          </a:xfrm>
          <a:prstGeom prst="rect">
            <a:avLst/>
          </a:prstGeom>
          <a:noFill/>
          <a:ln>
            <a:noFill/>
          </a:ln>
          <a:effectLst/>
        </p:spPr>
      </p:pic>
    </p:spTree>
    <p:extLst>
      <p:ext uri="{BB962C8B-B14F-4D97-AF65-F5344CB8AC3E}">
        <p14:creationId xmlns:p14="http://schemas.microsoft.com/office/powerpoint/2010/main" val="3483640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620688"/>
            <a:ext cx="7632848" cy="584775"/>
          </a:xfrm>
          <a:prstGeom prst="rect">
            <a:avLst/>
          </a:prstGeom>
          <a:noFill/>
        </p:spPr>
        <p:txBody>
          <a:bodyPr wrap="square" rtlCol="0">
            <a:spAutoFit/>
          </a:bodyPr>
          <a:lstStyle/>
          <a:p>
            <a:pPr algn="ctr"/>
            <a:r>
              <a:rPr lang="en-GB" sz="3200" u="sng" dirty="0">
                <a:solidFill>
                  <a:srgbClr val="7030A0"/>
                </a:solidFill>
              </a:rPr>
              <a:t>Foods that DO NOT need to be carb counted</a:t>
            </a:r>
          </a:p>
        </p:txBody>
      </p:sp>
      <p:sp>
        <p:nvSpPr>
          <p:cNvPr id="3" name="TextBox 2"/>
          <p:cNvSpPr txBox="1"/>
          <p:nvPr/>
        </p:nvSpPr>
        <p:spPr>
          <a:xfrm>
            <a:off x="431540" y="1197109"/>
            <a:ext cx="8136904" cy="5355312"/>
          </a:xfrm>
          <a:prstGeom prst="rect">
            <a:avLst/>
          </a:prstGeom>
          <a:noFill/>
        </p:spPr>
        <p:txBody>
          <a:bodyPr wrap="square" rtlCol="0">
            <a:spAutoFit/>
          </a:bodyPr>
          <a:lstStyle/>
          <a:p>
            <a:pPr marL="285750" lvl="0" indent="-285750">
              <a:buFont typeface="Arial" panose="020B0604020202020204" pitchFamily="34" charset="0"/>
              <a:buChar char="•"/>
            </a:pPr>
            <a:r>
              <a:rPr lang="en-US" dirty="0"/>
              <a:t>Eggs </a:t>
            </a:r>
            <a:endParaRPr lang="en-GB" dirty="0"/>
          </a:p>
          <a:p>
            <a:pPr marL="285750" lvl="0" indent="-285750">
              <a:buFont typeface="Arial" panose="020B0604020202020204" pitchFamily="34" charset="0"/>
              <a:buChar char="•"/>
            </a:pPr>
            <a:r>
              <a:rPr lang="en-US" dirty="0"/>
              <a:t>Meat – lamb, beef, pork, chicken (uncoated with batter or breadcrumbs)</a:t>
            </a:r>
            <a:endParaRPr lang="en-GB" dirty="0"/>
          </a:p>
          <a:p>
            <a:pPr marL="285750" lvl="0" indent="-285750">
              <a:buFont typeface="Arial" panose="020B0604020202020204" pitchFamily="34" charset="0"/>
              <a:buChar char="•"/>
            </a:pPr>
            <a:r>
              <a:rPr lang="en-US" dirty="0"/>
              <a:t>Tinned tuna, mackerel, sardines, crab sticks </a:t>
            </a:r>
            <a:r>
              <a:rPr lang="en-US" dirty="0" err="1"/>
              <a:t>etc</a:t>
            </a:r>
            <a:endParaRPr lang="en-GB" dirty="0"/>
          </a:p>
          <a:p>
            <a:pPr marL="285750" lvl="0" indent="-285750">
              <a:buFont typeface="Arial" panose="020B0604020202020204" pitchFamily="34" charset="0"/>
              <a:buChar char="•"/>
            </a:pPr>
            <a:r>
              <a:rPr lang="en-US" dirty="0"/>
              <a:t>Vegetables</a:t>
            </a:r>
            <a:endParaRPr lang="en-GB" dirty="0"/>
          </a:p>
          <a:p>
            <a:pPr marL="285750" lvl="0" indent="-285750">
              <a:buFont typeface="Arial" panose="020B0604020202020204" pitchFamily="34" charset="0"/>
              <a:buChar char="•"/>
            </a:pPr>
            <a:r>
              <a:rPr lang="en-US" dirty="0"/>
              <a:t>Salad</a:t>
            </a:r>
            <a:endParaRPr lang="en-GB" dirty="0"/>
          </a:p>
          <a:p>
            <a:pPr marL="285750" lvl="0" indent="-285750">
              <a:buFont typeface="Arial" panose="020B0604020202020204" pitchFamily="34" charset="0"/>
              <a:buChar char="•"/>
            </a:pPr>
            <a:r>
              <a:rPr lang="en-US" dirty="0"/>
              <a:t>Mayonnaise</a:t>
            </a:r>
            <a:endParaRPr lang="en-GB" dirty="0"/>
          </a:p>
          <a:p>
            <a:pPr marL="285750" lvl="0" indent="-285750">
              <a:buFont typeface="Arial" panose="020B0604020202020204" pitchFamily="34" charset="0"/>
              <a:buChar char="•"/>
            </a:pPr>
            <a:r>
              <a:rPr lang="en-US" dirty="0"/>
              <a:t>Sugar free jelly</a:t>
            </a:r>
            <a:endParaRPr lang="en-GB" dirty="0"/>
          </a:p>
          <a:p>
            <a:pPr marL="285750" lvl="0" indent="-285750">
              <a:buFont typeface="Arial" panose="020B0604020202020204" pitchFamily="34" charset="0"/>
              <a:buChar char="•"/>
            </a:pPr>
            <a:r>
              <a:rPr lang="en-US" dirty="0"/>
              <a:t>Sugar free fizzy drinks and cordials</a:t>
            </a:r>
            <a:endParaRPr lang="en-GB" dirty="0"/>
          </a:p>
          <a:p>
            <a:pPr marL="285750" lvl="0" indent="-285750">
              <a:buFont typeface="Arial" panose="020B0604020202020204" pitchFamily="34" charset="0"/>
              <a:buChar char="•"/>
            </a:pPr>
            <a:r>
              <a:rPr lang="en-US" dirty="0"/>
              <a:t>Butter and spread</a:t>
            </a:r>
            <a:endParaRPr lang="en-GB" dirty="0"/>
          </a:p>
          <a:p>
            <a:pPr marL="285750" lvl="0" indent="-285750">
              <a:buFont typeface="Arial" panose="020B0604020202020204" pitchFamily="34" charset="0"/>
              <a:buChar char="•"/>
            </a:pPr>
            <a:r>
              <a:rPr lang="en-US" dirty="0"/>
              <a:t>Cooking oils</a:t>
            </a:r>
            <a:endParaRPr lang="en-GB" dirty="0"/>
          </a:p>
          <a:p>
            <a:pPr marL="285750" lvl="0" indent="-285750">
              <a:buFont typeface="Arial" panose="020B0604020202020204" pitchFamily="34" charset="0"/>
              <a:buChar char="•"/>
            </a:pPr>
            <a:r>
              <a:rPr lang="en-US" dirty="0"/>
              <a:t>Cream</a:t>
            </a:r>
            <a:endParaRPr lang="en-GB" dirty="0"/>
          </a:p>
          <a:p>
            <a:pPr marL="285750" lvl="0" indent="-285750">
              <a:buFont typeface="Arial" panose="020B0604020202020204" pitchFamily="34" charset="0"/>
              <a:buChar char="•"/>
            </a:pPr>
            <a:r>
              <a:rPr lang="en-US" dirty="0"/>
              <a:t>Cheese ( including cream cheese and cottage cheese)</a:t>
            </a:r>
            <a:endParaRPr lang="en-GB" dirty="0"/>
          </a:p>
          <a:p>
            <a:pPr marL="285750" lvl="0" indent="-285750">
              <a:buFont typeface="Arial" panose="020B0604020202020204" pitchFamily="34" charset="0"/>
              <a:buChar char="•"/>
            </a:pPr>
            <a:r>
              <a:rPr lang="en-US" dirty="0"/>
              <a:t>Salsa, olives, pickled onions/gherkins </a:t>
            </a:r>
            <a:r>
              <a:rPr lang="en-US" dirty="0" err="1"/>
              <a:t>etc</a:t>
            </a:r>
            <a:endParaRPr lang="en-GB" dirty="0"/>
          </a:p>
          <a:p>
            <a:pPr marL="285750" lvl="0" indent="-285750">
              <a:buFont typeface="Arial" panose="020B0604020202020204" pitchFamily="34" charset="0"/>
              <a:buChar char="•"/>
            </a:pPr>
            <a:r>
              <a:rPr lang="en-US" dirty="0"/>
              <a:t>Nuts</a:t>
            </a:r>
            <a:endParaRPr lang="en-GB" dirty="0"/>
          </a:p>
          <a:p>
            <a:pPr marL="285750" lvl="0" indent="-285750">
              <a:buFont typeface="Arial" panose="020B0604020202020204" pitchFamily="34" charset="0"/>
              <a:buChar char="•"/>
            </a:pPr>
            <a:r>
              <a:rPr lang="en-US" dirty="0"/>
              <a:t>Sugar free nut butters</a:t>
            </a:r>
            <a:endParaRPr lang="en-GB" dirty="0"/>
          </a:p>
          <a:p>
            <a:pPr marL="285750" lvl="0" indent="-285750">
              <a:buFont typeface="Arial" panose="020B0604020202020204" pitchFamily="34" charset="0"/>
              <a:buChar char="•"/>
            </a:pPr>
            <a:r>
              <a:rPr lang="en-US" dirty="0"/>
              <a:t>Meridian chocolate spread – (small amount)</a:t>
            </a:r>
            <a:endParaRPr lang="en-GB" dirty="0"/>
          </a:p>
          <a:p>
            <a:pPr marL="285750" lvl="0" indent="-285750">
              <a:buFont typeface="Arial" panose="020B0604020202020204" pitchFamily="34" charset="0"/>
              <a:buChar char="•"/>
            </a:pPr>
            <a:r>
              <a:rPr lang="en-US" dirty="0"/>
              <a:t>Casseroles containing just veg and meat (no potatoes)</a:t>
            </a:r>
            <a:endParaRPr lang="en-GB" dirty="0"/>
          </a:p>
          <a:p>
            <a:pPr marL="285750" lvl="0" indent="-285750">
              <a:buFont typeface="Arial" panose="020B0604020202020204" pitchFamily="34" charset="0"/>
              <a:buChar char="•"/>
            </a:pPr>
            <a:r>
              <a:rPr lang="en-US" dirty="0"/>
              <a:t>Stir fries from scratch– just meat and veg</a:t>
            </a:r>
            <a:endParaRPr lang="en-GB" dirty="0"/>
          </a:p>
          <a:p>
            <a:pPr marL="285750" lvl="0" indent="-285750">
              <a:buFont typeface="Arial" panose="020B0604020202020204" pitchFamily="34" charset="0"/>
              <a:buChar char="•"/>
            </a:pPr>
            <a:r>
              <a:rPr lang="en-US" dirty="0"/>
              <a:t>Curries from scratch - just meat and veg </a:t>
            </a:r>
            <a:endParaRPr lang="en-GB" dirty="0"/>
          </a:p>
        </p:txBody>
      </p:sp>
    </p:spTree>
    <p:extLst>
      <p:ext uri="{BB962C8B-B14F-4D97-AF65-F5344CB8AC3E}">
        <p14:creationId xmlns:p14="http://schemas.microsoft.com/office/powerpoint/2010/main" val="2034883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1226" y="404664"/>
            <a:ext cx="7560840" cy="646331"/>
          </a:xfrm>
          <a:prstGeom prst="rect">
            <a:avLst/>
          </a:prstGeom>
          <a:noFill/>
        </p:spPr>
        <p:txBody>
          <a:bodyPr wrap="square" rtlCol="0">
            <a:spAutoFit/>
          </a:bodyPr>
          <a:lstStyle/>
          <a:p>
            <a:pPr algn="ctr"/>
            <a:r>
              <a:rPr lang="en-GB" sz="3600" u="sng" dirty="0">
                <a:solidFill>
                  <a:srgbClr val="7030A0"/>
                </a:solidFill>
              </a:rPr>
              <a:t>Carbohydrate counting</a:t>
            </a:r>
          </a:p>
        </p:txBody>
      </p:sp>
      <p:sp>
        <p:nvSpPr>
          <p:cNvPr id="3" name="TextBox 2"/>
          <p:cNvSpPr txBox="1"/>
          <p:nvPr/>
        </p:nvSpPr>
        <p:spPr>
          <a:xfrm>
            <a:off x="683568" y="1196752"/>
            <a:ext cx="7848872" cy="5632311"/>
          </a:xfrm>
          <a:prstGeom prst="rect">
            <a:avLst/>
          </a:prstGeom>
          <a:noFill/>
        </p:spPr>
        <p:txBody>
          <a:bodyPr wrap="square" rtlCol="0">
            <a:spAutoFit/>
          </a:bodyPr>
          <a:lstStyle/>
          <a:p>
            <a:r>
              <a:rPr lang="en-GB" dirty="0"/>
              <a:t>Try not to guess the amount of carbs in your food/meals because it is easy to over or under estimate and you will end up giving the wrong dose of insulin resulting in a high BG or a hypo.</a:t>
            </a:r>
          </a:p>
          <a:p>
            <a:endParaRPr lang="en-GB" dirty="0"/>
          </a:p>
          <a:p>
            <a:r>
              <a:rPr lang="en-GB" dirty="0"/>
              <a:t>There are 3 ways to carb count:</a:t>
            </a:r>
          </a:p>
          <a:p>
            <a:endParaRPr lang="en-GB" dirty="0"/>
          </a:p>
          <a:p>
            <a:r>
              <a:rPr lang="en-GB" b="1" dirty="0"/>
              <a:t>1) Picture matching from your carbs &amp; </a:t>
            </a:r>
            <a:r>
              <a:rPr lang="en-GB" b="1" dirty="0" err="1"/>
              <a:t>cals</a:t>
            </a:r>
            <a:r>
              <a:rPr lang="en-GB" b="1" dirty="0"/>
              <a:t> book or app</a:t>
            </a:r>
          </a:p>
          <a:p>
            <a:r>
              <a:rPr lang="en-GB" dirty="0"/>
              <a:t>This method is useful when you are eating out or do not want to use the other methods</a:t>
            </a:r>
          </a:p>
          <a:p>
            <a:endParaRPr lang="en-GB" dirty="0"/>
          </a:p>
          <a:p>
            <a:r>
              <a:rPr lang="en-GB" b="1" dirty="0"/>
              <a:t>2) From the food label </a:t>
            </a:r>
          </a:p>
          <a:p>
            <a:r>
              <a:rPr lang="en-GB" dirty="0"/>
              <a:t>Useful when you purchase food when you are out and about or for ready meals</a:t>
            </a:r>
          </a:p>
          <a:p>
            <a:r>
              <a:rPr lang="en-GB" dirty="0"/>
              <a:t>Watch this video for help: </a:t>
            </a:r>
            <a:endParaRPr lang="en-GB" dirty="0">
              <a:hlinkClick r:id="rId4"/>
            </a:endParaRPr>
          </a:p>
          <a:p>
            <a:r>
              <a:rPr lang="en-GB" u="sng" dirty="0">
                <a:hlinkClick r:id="rId4"/>
              </a:rPr>
              <a:t>https://www.youtube.com/watch?v=hZFER_jhTwU</a:t>
            </a:r>
            <a:endParaRPr lang="en-GB" dirty="0"/>
          </a:p>
          <a:p>
            <a:endParaRPr lang="en-GB" b="1" dirty="0"/>
          </a:p>
          <a:p>
            <a:r>
              <a:rPr lang="en-GB" b="1" dirty="0"/>
              <a:t>3) Calculating the carbs in 1g food and weighing your portion </a:t>
            </a:r>
            <a:r>
              <a:rPr lang="en-GB" dirty="0"/>
              <a:t>The most useful when you are cooking meals from scratch at home</a:t>
            </a:r>
          </a:p>
          <a:p>
            <a:r>
              <a:rPr lang="en-GB" dirty="0"/>
              <a:t>Watch this video for help:</a:t>
            </a:r>
          </a:p>
          <a:p>
            <a:r>
              <a:rPr lang="en-GB" u="sng" dirty="0">
                <a:hlinkClick r:id="rId5"/>
              </a:rPr>
              <a:t>https://www.youtube.com/watch?v=Xp3CK6nExqQ</a:t>
            </a:r>
            <a:endParaRPr lang="en-GB" dirty="0"/>
          </a:p>
          <a:p>
            <a:endParaRPr lang="en-GB" b="1" dirty="0"/>
          </a:p>
        </p:txBody>
      </p:sp>
      <p:pic>
        <p:nvPicPr>
          <p:cNvPr id="4" name="intro carb counting">
            <a:hlinkClick r:id="" action="ppaction://media"/>
            <a:extLst>
              <a:ext uri="{FF2B5EF4-FFF2-40B4-BE49-F238E27FC236}">
                <a16:creationId xmlns="" xmlns:a16="http://schemas.microsoft.com/office/drawing/2014/main" id="{771CB95F-CE57-422C-AECD-81FE4B5DE9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16216" y="2132856"/>
            <a:ext cx="609600" cy="609600"/>
          </a:xfrm>
          <a:prstGeom prst="rect">
            <a:avLst/>
          </a:prstGeom>
        </p:spPr>
      </p:pic>
    </p:spTree>
    <p:extLst>
      <p:ext uri="{BB962C8B-B14F-4D97-AF65-F5344CB8AC3E}">
        <p14:creationId xmlns:p14="http://schemas.microsoft.com/office/powerpoint/2010/main" val="1710695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6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5228</TotalTime>
  <Words>1415</Words>
  <Application>Microsoft Office PowerPoint</Application>
  <PresentationFormat>On-screen Show (4:3)</PresentationFormat>
  <Paragraphs>193</Paragraphs>
  <Slides>18</Slides>
  <Notes>2</Notes>
  <HiddenSlides>0</HiddenSlides>
  <MMClips>14</MMClip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Office Theme</vt:lpstr>
      <vt:lpstr>1_Office Theme</vt:lpstr>
      <vt:lpstr>Carbohydrate Counting Session</vt:lpstr>
      <vt:lpstr>PowerPoint Presentation</vt:lpstr>
      <vt:lpstr>Carbohydrates vs Non carbohydrates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Understanding Nutritional Information</vt:lpstr>
      <vt:lpstr>PowerPoint Presentation</vt:lpstr>
      <vt:lpstr>How to carb count from a Food Label</vt:lpstr>
      <vt:lpstr>PowerPoint Presentation</vt:lpstr>
      <vt:lpstr>Snacks that do not need insulin</vt:lpstr>
      <vt:lpstr>Snacks that need insulin</vt:lpstr>
      <vt:lpstr>Practical carb counting in school</vt:lpstr>
    </vt:vector>
  </TitlesOfParts>
  <Company>East Lancs Hospitals NHS Trust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Identifying Foods Containing Carbohydrates</dc:title>
  <dc:creator>Simon</dc:creator>
  <cp:lastModifiedBy>Wood Julie (ELHT) Dietetics</cp:lastModifiedBy>
  <cp:revision>444</cp:revision>
  <cp:lastPrinted>2020-06-16T13:45:29Z</cp:lastPrinted>
  <dcterms:created xsi:type="dcterms:W3CDTF">2015-02-19T13:00:01Z</dcterms:created>
  <dcterms:modified xsi:type="dcterms:W3CDTF">2021-07-08T11:26:33Z</dcterms:modified>
</cp:coreProperties>
</file>