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8" r:id="rId3"/>
    <p:sldId id="267" r:id="rId4"/>
    <p:sldId id="257" r:id="rId5"/>
    <p:sldId id="259" r:id="rId6"/>
    <p:sldId id="275" r:id="rId7"/>
    <p:sldId id="276" r:id="rId8"/>
    <p:sldId id="285" r:id="rId9"/>
    <p:sldId id="290" r:id="rId10"/>
    <p:sldId id="279" r:id="rId11"/>
    <p:sldId id="293" r:id="rId12"/>
    <p:sldId id="281" r:id="rId13"/>
    <p:sldId id="282" r:id="rId14"/>
    <p:sldId id="287" r:id="rId15"/>
    <p:sldId id="280" r:id="rId16"/>
    <p:sldId id="288" r:id="rId17"/>
    <p:sldId id="283" r:id="rId18"/>
    <p:sldId id="268" r:id="rId19"/>
    <p:sldId id="297" r:id="rId20"/>
    <p:sldId id="299" r:id="rId21"/>
    <p:sldId id="300" r:id="rId22"/>
    <p:sldId id="291" r:id="rId23"/>
    <p:sldId id="292" r:id="rId24"/>
    <p:sldId id="294" r:id="rId25"/>
    <p:sldId id="286" r:id="rId26"/>
    <p:sldId id="289" r:id="rId27"/>
    <p:sldId id="27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C76F-7934-4013-A5CC-F608036D768C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AE13E-8FD7-4FFD-90B3-10D0A575B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60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6B746-CB34-4D4C-BC14-09D49CE16C4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3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AE13E-8FD7-4FFD-90B3-10D0A575B0B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34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6B746-CB34-4D4C-BC14-09D49CE16C4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65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AE13E-8FD7-4FFD-90B3-10D0A575B0B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653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AE13E-8FD7-4FFD-90B3-10D0A575B0B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672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765072A-6DBC-4A5E-AE5A-FF29FEDC44B2}" type="datetimeFigureOut">
              <a:rPr lang="en-GB" smtClean="0"/>
              <a:t>09/07/2021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A7C84C8-E06B-49B5-A587-391EAFBE7275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idsdiabetes@elht.nhs.u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9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6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43.png"/><Relationship Id="rId2" Type="http://schemas.openxmlformats.org/officeDocument/2006/relationships/audio" Target="../media/media15.wav"/><Relationship Id="rId16" Type="http://schemas.openxmlformats.org/officeDocument/2006/relationships/image" Target="../media/image57.jpeg"/><Relationship Id="rId1" Type="http://schemas.microsoft.com/office/2007/relationships/media" Target="../media/media15.wav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hyperlink" Target="https://www.digibete.org/?wvideo=8kmx9vr4bi" TargetMode="External"/><Relationship Id="rId5" Type="http://schemas.openxmlformats.org/officeDocument/2006/relationships/hyperlink" Target="https://www.digibete.org/digibete-kids/10-11s/" TargetMode="External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62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3.png"/><Relationship Id="rId5" Type="http://schemas.openxmlformats.org/officeDocument/2006/relationships/hyperlink" Target="mailto:kidsdiabetes@elht.nhs.uk" TargetMode="Externa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2232248"/>
          </a:xfrm>
        </p:spPr>
        <p:txBody>
          <a:bodyPr>
            <a:normAutofit/>
          </a:bodyPr>
          <a:lstStyle/>
          <a:p>
            <a:pPr algn="l"/>
            <a:r>
              <a:rPr lang="en-GB" sz="5400" dirty="0" smtClean="0"/>
              <a:t>Moving on up.. </a:t>
            </a:r>
            <a:br>
              <a:rPr lang="en-GB" sz="5400" dirty="0" smtClean="0"/>
            </a:br>
            <a:r>
              <a:rPr lang="en-GB" sz="5400" dirty="0" smtClean="0"/>
              <a:t>to high school</a:t>
            </a:r>
            <a:endParaRPr lang="en-GB" sz="5400" dirty="0"/>
          </a:p>
        </p:txBody>
      </p:sp>
      <p:sp>
        <p:nvSpPr>
          <p:cNvPr id="4" name="Rectangle 3"/>
          <p:cNvSpPr/>
          <p:nvPr/>
        </p:nvSpPr>
        <p:spPr>
          <a:xfrm>
            <a:off x="755576" y="3645024"/>
            <a:ext cx="7272809" cy="175432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Eating, Drinking and Diabetes at High school</a:t>
            </a:r>
            <a:endParaRPr lang="en-GB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Users\ashwortha21\AppData\Local\Microsoft\Windows\Temporary Internet Files\Content.IE5\LELD9F3H\BacktoSchool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2420888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6" y="6093296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Dietitians Alison Ashworth and Julie Wood </a:t>
            </a:r>
            <a:r>
              <a:rPr lang="en-GB" sz="1400" u="sng" dirty="0">
                <a:hlinkClick r:id="rId3"/>
              </a:rPr>
              <a:t>kidsdiabetes@elht.nhs.uk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036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No queue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Can </a:t>
            </a:r>
            <a:r>
              <a:rPr lang="en-GB" sz="2800" dirty="0"/>
              <a:t>play sport and see your </a:t>
            </a:r>
            <a:r>
              <a:rPr lang="en-GB" sz="2800" dirty="0" smtClean="0"/>
              <a:t>friends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Can eat the foods you know you like</a:t>
            </a:r>
            <a:endParaRPr lang="en-GB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Healthy lunch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Carb count yourself at home- more </a:t>
            </a:r>
            <a:r>
              <a:rPr lang="en-GB" sz="2800" dirty="0"/>
              <a:t>accurate </a:t>
            </a:r>
            <a:r>
              <a:rPr lang="en-GB" sz="2800" dirty="0" smtClean="0"/>
              <a:t>as have scales and packets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Packed lunches </a:t>
            </a:r>
            <a:br>
              <a:rPr lang="en-GB" dirty="0" smtClean="0"/>
            </a:br>
            <a:r>
              <a:rPr lang="en-GB" dirty="0" smtClean="0"/>
              <a:t>are easier..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20688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shwortha21\AppData\Local\Microsoft\Windows\Temporary Internet Files\Content.IE5\IJNW2PWP\BrownBagLunchIdea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73696"/>
            <a:ext cx="195072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01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0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ahead!</a:t>
            </a:r>
            <a:endParaRPr lang="en-GB" dirty="0"/>
          </a:p>
        </p:txBody>
      </p:sp>
      <p:pic>
        <p:nvPicPr>
          <p:cNvPr id="6146" name="Picture 2" descr="C:\Users\ashwortha21\AppData\Local\Microsoft\Windows\Temporary Internet Files\Content.IE5\IJNW2PWP\20141127-challenges-ahead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2686425" cy="297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hwortha21\AppData\Local\Microsoft\Windows\Temporary Internet Files\Content.IE5\EKW61J1J\problem-solved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7936"/>
            <a:ext cx="3270504" cy="24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4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Things to help you accurately</a:t>
            </a:r>
            <a:br>
              <a:rPr lang="en-GB" dirty="0" smtClean="0"/>
            </a:br>
            <a:r>
              <a:rPr lang="en-GB" dirty="0" smtClean="0"/>
              <a:t>carb count your school meal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183382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9247"/>
            <a:ext cx="2160240" cy="261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36912"/>
            <a:ext cx="2304256" cy="158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62595"/>
            <a:ext cx="3057562" cy="194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53829"/>
            <a:ext cx="2467020" cy="185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47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Practice carb counting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ashwortha21\AppData\Local\Microsoft\Windows\Temporary Internet Files\Content.IE5\EKW61J1J\Practice-Makes-Better-gray-free-download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9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en-GB" sz="4000" b="1" dirty="0" smtClean="0"/>
              <a:t>Lunchtime challenges and solutions</a:t>
            </a:r>
            <a:endParaRPr lang="en-GB" sz="40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477839"/>
              </p:ext>
            </p:extLst>
          </p:nvPr>
        </p:nvGraphicFramePr>
        <p:xfrm>
          <a:off x="296104" y="1988840"/>
          <a:ext cx="8712968" cy="43664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40360"/>
                <a:gridCol w="5472608"/>
              </a:tblGrid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Challenges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Solutions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</a:tr>
              <a:tr h="633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Forgot packed lunch/money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Contact parents to see if they could bring it in/ speak with teacher/catering staff to borrow money for the day and pay back</a:t>
                      </a:r>
                      <a:endParaRPr lang="en-GB" sz="1600" dirty="0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Left Insulin/needles/pen at home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Contact parents to see if they could bring it in or eat carb free lunch which doesn’t need insulin such as protein and veg e.g. cheese/tuna/chicken salad or veg soup and correct high BG after school</a:t>
                      </a:r>
                      <a:endParaRPr lang="en-GB" sz="1600" dirty="0"/>
                    </a:p>
                  </a:txBody>
                  <a:tcPr/>
                </a:tc>
              </a:tr>
              <a:tr h="830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Left meter at home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Contact parents to see if they could bring your meter in or work</a:t>
                      </a:r>
                      <a:r>
                        <a:rPr lang="en-GB" sz="1600" baseline="0" dirty="0" smtClean="0"/>
                        <a:t> out the insulin you need for the carbs in your lunch  and give the insulin. You will have to check BG after school and may need to give correction then. </a:t>
                      </a:r>
                      <a:endParaRPr lang="en-GB" sz="1600" dirty="0"/>
                    </a:p>
                  </a:txBody>
                  <a:tcPr/>
                </a:tc>
              </a:tr>
              <a:tr h="830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Want to play sport and don’t have time to eat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Bring a packed lunch of something really easy to eat and already carb counted so you can sort</a:t>
                      </a:r>
                      <a:r>
                        <a:rPr lang="en-GB" sz="1600" baseline="0" dirty="0" smtClean="0"/>
                        <a:t> it</a:t>
                      </a:r>
                      <a:r>
                        <a:rPr lang="en-GB" sz="1600" dirty="0" smtClean="0"/>
                        <a:t> quickly and get on with your game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School meal challenges	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248427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71212"/>
              </p:ext>
            </p:extLst>
          </p:nvPr>
        </p:nvGraphicFramePr>
        <p:xfrm>
          <a:off x="395536" y="1988840"/>
          <a:ext cx="8496944" cy="4577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76464"/>
                <a:gridCol w="432048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Challenges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Solutions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May have to check BG and give insulin in the medical</a:t>
                      </a:r>
                      <a:r>
                        <a:rPr lang="en-GB" sz="1400" baseline="0" dirty="0" smtClean="0"/>
                        <a:t> room </a:t>
                      </a:r>
                      <a:r>
                        <a:rPr lang="en-GB" sz="1400" dirty="0" smtClean="0"/>
                        <a:t>before you know what you are eating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Choose a grab</a:t>
                      </a:r>
                      <a:r>
                        <a:rPr lang="en-GB" sz="1400" baseline="0" dirty="0" smtClean="0"/>
                        <a:t> bag/familiar food every day so know how many carbs you will be eating</a:t>
                      </a:r>
                      <a:endParaRPr lang="en-GB" sz="1400" dirty="0" smtClean="0"/>
                    </a:p>
                    <a:p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Can’t weigh food</a:t>
                      </a:r>
                      <a:r>
                        <a:rPr lang="en-GB" sz="1400" baseline="0" dirty="0" smtClean="0"/>
                        <a:t> in canteen so can’t c</a:t>
                      </a:r>
                      <a:r>
                        <a:rPr lang="en-GB" sz="1400" dirty="0" smtClean="0"/>
                        <a:t>arb count accurately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 smtClean="0"/>
                        <a:t>Choose a grab</a:t>
                      </a:r>
                      <a:r>
                        <a:rPr lang="en-GB" sz="1400" baseline="0" dirty="0" smtClean="0"/>
                        <a:t> bag/same food every day</a:t>
                      </a:r>
                      <a:endParaRPr lang="en-GB" sz="1400" dirty="0" smtClean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dirty="0" smtClean="0"/>
                        <a:t>Think</a:t>
                      </a:r>
                      <a:r>
                        <a:rPr lang="en-GB" sz="1400" baseline="0" dirty="0" smtClean="0"/>
                        <a:t> back to </a:t>
                      </a:r>
                      <a:r>
                        <a:rPr lang="en-GB" sz="1400" dirty="0" smtClean="0"/>
                        <a:t>what you have done: after you have</a:t>
                      </a:r>
                      <a:r>
                        <a:rPr lang="en-GB" sz="1400" baseline="0" dirty="0" smtClean="0"/>
                        <a:t> had a meal at school, make a note of what it was and how many carbs you estimated and whether your BG went up or down by the next meal. I</a:t>
                      </a:r>
                      <a:r>
                        <a:rPr lang="en-GB" sz="1400" dirty="0" smtClean="0"/>
                        <a:t>f your BG dropped</a:t>
                      </a:r>
                      <a:r>
                        <a:rPr lang="en-GB" sz="1400" baseline="0" dirty="0" smtClean="0"/>
                        <a:t> to hypo, make </a:t>
                      </a:r>
                      <a:r>
                        <a:rPr lang="en-GB" sz="1400" baseline="0" smtClean="0"/>
                        <a:t>a note </a:t>
                      </a:r>
                      <a:r>
                        <a:rPr lang="en-GB" sz="1400" baseline="0" dirty="0" smtClean="0"/>
                        <a:t>to estimate less carbs next time. If BG went up then make a note to estimate more carbs next time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Don’t like the food on offer in the canteen and already had insulin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You will have to eat something because you have had your insulin. Bring a packed lunch in or ask your Form teacher to get a pass to go to the front with a friend next time. 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What you wanted has gone and you’ve already given insulin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Eat food containing the same carbs. Bring a packed lunch in or ask your Form teacher to get a pass to go to the front with a friend next time.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2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Food in school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142662"/>
              </p:ext>
            </p:extLst>
          </p:nvPr>
        </p:nvGraphicFramePr>
        <p:xfrm>
          <a:off x="683568" y="2852936"/>
          <a:ext cx="7848872" cy="35283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40088"/>
                <a:gridCol w="4008784"/>
              </a:tblGrid>
              <a:tr h="432895">
                <a:tc>
                  <a:txBody>
                    <a:bodyPr/>
                    <a:lstStyle/>
                    <a:p>
                      <a:r>
                        <a:rPr lang="en-GB" dirty="0" smtClean="0"/>
                        <a:t>Challenges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Solutions</a:t>
                      </a:r>
                      <a:endParaRPr lang="en-GB" dirty="0"/>
                    </a:p>
                  </a:txBody>
                  <a:tcPr/>
                </a:tc>
              </a:tr>
              <a:tr h="1707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Food tasting in school, e.g. in lessons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Ask for information about the</a:t>
                      </a:r>
                      <a:r>
                        <a:rPr lang="en-GB" baseline="0" dirty="0" smtClean="0"/>
                        <a:t> foods</a:t>
                      </a:r>
                      <a:r>
                        <a:rPr lang="en-GB" dirty="0" smtClean="0"/>
                        <a:t> before hand so can practice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carb counting them at home and be prepared to give insulin in school and log dose</a:t>
                      </a:r>
                      <a:endParaRPr lang="en-GB" dirty="0"/>
                    </a:p>
                  </a:txBody>
                  <a:tcPr/>
                </a:tc>
              </a:tr>
              <a:tr h="1387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Food from teachers/ friends 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Save for lunch or tea or be prepared</a:t>
                      </a:r>
                      <a:r>
                        <a:rPr lang="en-GB" baseline="0" dirty="0" smtClean="0"/>
                        <a:t> to count</a:t>
                      </a:r>
                      <a:r>
                        <a:rPr lang="en-GB" dirty="0" smtClean="0"/>
                        <a:t> carbs, check BG,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give insulin and log dose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3" name="Picture 5" descr="C:\Users\ashwortha21\AppData\Local\Microsoft\Windows\Temporary Internet Files\Content.IE5\IJNW2PWP\clipart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2051869" cy="205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shwortha21\AppData\Local\Microsoft\Windows\Temporary Internet Files\Content.IE5\IJNW2PWP\pexels-photo-318417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2" y="1196752"/>
            <a:ext cx="2293145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0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On the way home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21" y="1484784"/>
            <a:ext cx="5508104" cy="15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035162"/>
              </p:ext>
            </p:extLst>
          </p:nvPr>
        </p:nvGraphicFramePr>
        <p:xfrm>
          <a:off x="611560" y="3356993"/>
          <a:ext cx="7848872" cy="30243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924436"/>
                <a:gridCol w="3924436"/>
              </a:tblGrid>
              <a:tr h="497469">
                <a:tc>
                  <a:txBody>
                    <a:bodyPr/>
                    <a:lstStyle/>
                    <a:p>
                      <a:r>
                        <a:rPr lang="en-GB" dirty="0" smtClean="0"/>
                        <a:t>Challenges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Solutions</a:t>
                      </a:r>
                      <a:endParaRPr lang="en-GB" dirty="0"/>
                    </a:p>
                  </a:txBody>
                  <a:tcPr/>
                </a:tc>
              </a:tr>
              <a:tr h="7370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Staying for after school clubs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Bring low carb snack to school</a:t>
                      </a:r>
                      <a:endParaRPr lang="en-GB" dirty="0"/>
                    </a:p>
                  </a:txBody>
                  <a:tcPr/>
                </a:tc>
              </a:tr>
              <a:tr h="1052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Going to shop on the way home with friends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Snacks</a:t>
                      </a:r>
                      <a:r>
                        <a:rPr lang="en-GB" baseline="0" dirty="0" smtClean="0"/>
                        <a:t> you don’t need insulin for that you can get from the shop: sugar free gum, diet pop, salted peanuts</a:t>
                      </a:r>
                      <a:endParaRPr lang="en-GB" dirty="0"/>
                    </a:p>
                  </a:txBody>
                  <a:tcPr/>
                </a:tc>
              </a:tr>
              <a:tr h="737003">
                <a:tc>
                  <a:txBody>
                    <a:bodyPr/>
                    <a:lstStyle/>
                    <a:p>
                      <a:r>
                        <a:rPr lang="en-GB" dirty="0" smtClean="0"/>
                        <a:t>Want to eat</a:t>
                      </a:r>
                      <a:r>
                        <a:rPr lang="en-GB" baseline="0" dirty="0" smtClean="0"/>
                        <a:t> snacks containing carbs such as crisps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Carb count food, check BG, give insulin and log dose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996951"/>
            <a:ext cx="7408333" cy="31292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500" dirty="0" smtClean="0"/>
              <a:t>Remember your BG checking equipment and insulin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500" dirty="0" smtClean="0"/>
              <a:t>Remember your pack lunch/money for school lunch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500" dirty="0" smtClean="0"/>
              <a:t>Remember your snacks and hypo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500" dirty="0" smtClean="0"/>
              <a:t>Remember to carb count food before hand at home to make it easier in school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500" dirty="0" smtClean="0"/>
              <a:t>Remember to plan and carb count a good  breakfast the night before</a:t>
            </a:r>
            <a:endParaRPr lang="en-GB" sz="2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	Be organised! </a:t>
            </a:r>
            <a:endParaRPr lang="en-GB" dirty="0"/>
          </a:p>
        </p:txBody>
      </p:sp>
      <p:pic>
        <p:nvPicPr>
          <p:cNvPr id="6147" name="Picture 3" descr="C:\Users\ashwortha21\AppData\Local\Microsoft\Windows\Temporary Internet Files\Content.IE5\LELD9F3H\keep-calm-get-organized-blue[1]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4813"/>
            <a:ext cx="2302010" cy="26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57592" cy="1143000"/>
          </a:xfrm>
        </p:spPr>
        <p:txBody>
          <a:bodyPr/>
          <a:lstStyle/>
          <a:p>
            <a:r>
              <a:rPr lang="en-GB" sz="2400" b="1" u="sng" cap="all" dirty="0">
                <a:solidFill>
                  <a:srgbClr val="7030A0"/>
                </a:solidFill>
                <a:effectLst>
                  <a:reflection blurRad="12700" stA="28000" endPos="45000" dist="1003" dir="5400000" sy="-100000" algn="bl"/>
                </a:effectLst>
              </a:rPr>
              <a:t>approximate carbs in common high school meal choices</a:t>
            </a:r>
            <a:endParaRPr lang="en-GB" sz="2400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38769"/>
              </p:ext>
            </p:extLst>
          </p:nvPr>
        </p:nvGraphicFramePr>
        <p:xfrm>
          <a:off x="552303" y="1268759"/>
          <a:ext cx="8039393" cy="5240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3721"/>
                <a:gridCol w="892389"/>
                <a:gridCol w="1417818"/>
                <a:gridCol w="1865855"/>
                <a:gridCol w="746026"/>
                <a:gridCol w="1343584"/>
              </a:tblGrid>
              <a:tr h="439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Food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Approx. carbs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Visual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Food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Approx. carbs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Visual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</a:tr>
              <a:tr h="550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Chips</a:t>
                      </a:r>
                      <a:endParaRPr lang="en-GB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10g per 10 chips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Panini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35g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</a:tr>
              <a:tr h="6666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Pasta pot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50g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Toast ( 1 slice)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47g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</a:tr>
              <a:tr h="69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Beef Burger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30g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Bagel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15g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</a:tr>
              <a:tr h="734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Chicken burger (in breadcrumbs)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45g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Toasted teacake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50g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</a:tr>
              <a:tr h="734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Veggie burger (in breadcrumbs)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40g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Bacon/sausage teacake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43g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</a:tr>
              <a:tr h="696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Pizza slice</a:t>
                      </a:r>
                      <a:endParaRPr lang="en-GB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30g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Sandwich without a food label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(take carbs from the food label if it has one)</a:t>
                      </a:r>
                      <a:endParaRPr lang="en-GB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30g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</a:tr>
              <a:tr h="726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Wrap</a:t>
                      </a:r>
                      <a:endParaRPr lang="en-GB" sz="9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(add extra if the fillings has a breadcrumb coating eg chicken)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35g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860" marR="56860" marT="0" marB="0"/>
                </a:tc>
              </a:tr>
            </a:tbl>
          </a:graphicData>
        </a:graphic>
      </p:graphicFrame>
      <p:pic>
        <p:nvPicPr>
          <p:cNvPr id="2057" name="Picture 2" descr="214 Simple Cheeseburger Photos - Free &amp; Royalty-Free Stock Photos from  Dreamsti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20" y="2987065"/>
            <a:ext cx="739491" cy="4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 descr="Why Are There No Real Fast-Food Veggie Burgers? | Food &amp; W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81" y="3721515"/>
            <a:ext cx="8477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5" descr="Chicken Patty Sandwich // Menu: Every Monday | Chicken patties, School lunch  recipes, F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96" y="4544078"/>
            <a:ext cx="488540" cy="46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6" descr="To this day I haven't tasted worse pasta : CasualU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9"/>
          <a:stretch>
            <a:fillRect/>
          </a:stretch>
        </p:blipFill>
        <p:spPr bwMode="auto">
          <a:xfrm>
            <a:off x="3616020" y="2282825"/>
            <a:ext cx="574745" cy="56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7" descr="How many carbs are in this food? | Know Diabete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0" t="16215" r="33200"/>
          <a:stretch/>
        </p:blipFill>
        <p:spPr bwMode="auto">
          <a:xfrm>
            <a:off x="3588596" y="1718257"/>
            <a:ext cx="677885" cy="5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8" descr="Cheese Pizza Slice Over White Background Stock Photo - Download Image Now -  i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60" y="5313246"/>
            <a:ext cx="751226" cy="4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" descr="Tortilla Wraps - Plain x 6 min – Granville's Groceri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44" y="5834514"/>
            <a:ext cx="625187" cy="62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5" descr="Bacon &amp; Cheese Panini Recipe - All Sandwich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352" y="1728431"/>
            <a:ext cx="786356" cy="47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6" descr="Tim Hayward on why we are obsessed with toast | Financial Time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9" r="21114"/>
          <a:stretch>
            <a:fillRect/>
          </a:stretch>
        </p:blipFill>
        <p:spPr bwMode="auto">
          <a:xfrm>
            <a:off x="7679074" y="2337618"/>
            <a:ext cx="510912" cy="5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17" descr="New York Bakery Plain Bagel Sliced (48x115g) - UK Food Wholesaler - Creed  Foodservic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72" y="3005789"/>
            <a:ext cx="532372" cy="53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18" descr="What do you call this? - Page 3 - Plusnet Communit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884" y="3736851"/>
            <a:ext cx="869112" cy="47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9" descr="Bad news bacon butty fans ... The cost of your favourite sandwich is set to  soar - Daily Recor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90" y="448863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0" descr="Pre-packaged sandwiches stored at wrong temps in Ireland | barfblo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72" y="5174927"/>
            <a:ext cx="405536" cy="6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0" y="6209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Common Food Challenges </a:t>
            </a:r>
            <a:r>
              <a:rPr lang="en-GB" dirty="0"/>
              <a:t>and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How </a:t>
            </a:r>
            <a:r>
              <a:rPr lang="en-GB" dirty="0"/>
              <a:t>to overcome them </a:t>
            </a:r>
          </a:p>
        </p:txBody>
      </p:sp>
      <p:pic>
        <p:nvPicPr>
          <p:cNvPr id="1026" name="Picture 2" descr="C:\Users\DoyleP\AppData\Local\Microsoft\Windows\Temporary Internet Files\Content.IE5\KXLX5WSK\Somerville_High_School[1]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140967"/>
            <a:ext cx="3822700" cy="25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yleP\AppData\Local\Microsoft\Windows\Temporary Internet Files\Content.IE5\KXLX5WSK\1280px-Teaching_in_Da_Ji_Junior_High_School_2006-12-13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123223"/>
            <a:ext cx="3822700" cy="255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u="sng" cap="all" dirty="0">
                <a:solidFill>
                  <a:srgbClr val="7030A0"/>
                </a:solidFill>
                <a:effectLst>
                  <a:reflection blurRad="12700" stA="28000" endPos="45000" dist="1003" dir="5400000" sy="-100000" algn="bl"/>
                </a:effectLst>
              </a:rPr>
              <a:t>Carb counting reflection sheet</a:t>
            </a:r>
            <a:endParaRPr lang="en-GB" sz="3600" dirty="0">
              <a:solidFill>
                <a:srgbClr val="7030A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256127"/>
              </p:ext>
            </p:extLst>
          </p:nvPr>
        </p:nvGraphicFramePr>
        <p:xfrm>
          <a:off x="395536" y="1484786"/>
          <a:ext cx="8229600" cy="4751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0200"/>
                <a:gridCol w="1255401"/>
                <a:gridCol w="1243678"/>
                <a:gridCol w="1254842"/>
                <a:gridCol w="1625490"/>
                <a:gridCol w="1519989"/>
              </a:tblGrid>
              <a:tr h="1319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Food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Calculated Carbs (g) in that portion?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Number of units of insulin given for that portion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What happened to your BG over the next </a:t>
                      </a:r>
                      <a:r>
                        <a:rPr lang="en-GB" sz="1200" dirty="0" smtClean="0">
                          <a:effectLst/>
                        </a:rPr>
                        <a:t>2-4 </a:t>
                      </a:r>
                      <a:r>
                        <a:rPr lang="en-GB" sz="1200" dirty="0">
                          <a:effectLst/>
                        </a:rPr>
                        <a:t>hours? </a:t>
                      </a:r>
                      <a:r>
                        <a:rPr lang="en-GB" sz="1200" dirty="0" smtClean="0">
                          <a:effectLst/>
                        </a:rPr>
                        <a:t>(was the </a:t>
                      </a:r>
                      <a:r>
                        <a:rPr lang="en-GB" sz="1200" dirty="0">
                          <a:effectLst/>
                        </a:rPr>
                        <a:t>same, it </a:t>
                      </a:r>
                      <a:r>
                        <a:rPr lang="en-GB" sz="1200" dirty="0" smtClean="0">
                          <a:effectLst/>
                        </a:rPr>
                        <a:t>went</a:t>
                      </a:r>
                      <a:r>
                        <a:rPr lang="en-GB" sz="1200" baseline="0" dirty="0" smtClean="0">
                          <a:effectLst/>
                        </a:rPr>
                        <a:t> up</a:t>
                      </a:r>
                      <a:r>
                        <a:rPr lang="en-GB" sz="1200" dirty="0" smtClean="0">
                          <a:effectLst/>
                        </a:rPr>
                        <a:t>, </a:t>
                      </a:r>
                      <a:r>
                        <a:rPr lang="en-GB" sz="1200" dirty="0">
                          <a:effectLst/>
                        </a:rPr>
                        <a:t>it </a:t>
                      </a:r>
                      <a:r>
                        <a:rPr lang="en-GB" sz="1200" dirty="0" smtClean="0">
                          <a:effectLst/>
                        </a:rPr>
                        <a:t>went down)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Think about what carbs you will enter the next time you eat that food (more carbs or less carbs)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Comments/questions for team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eg:  pasta pot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53085" algn="l"/>
                        </a:tabLst>
                      </a:pPr>
                      <a:r>
                        <a:rPr lang="en-GB" sz="1200">
                          <a:effectLst/>
                        </a:rPr>
                        <a:t>35g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7 units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Went</a:t>
                      </a:r>
                      <a:r>
                        <a:rPr lang="en-GB" sz="12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up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40g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  <a:tr h="263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86" marR="60286" marT="0" marB="0"/>
                </a:tc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" y="6283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Autofit/>
          </a:bodyPr>
          <a:lstStyle/>
          <a:p>
            <a:r>
              <a:rPr lang="en-GB" sz="6000" b="1" u="sng" cap="all" dirty="0" smtClean="0">
                <a:solidFill>
                  <a:srgbClr val="7030A0"/>
                </a:solidFill>
                <a:effectLst>
                  <a:reflection blurRad="12700" stA="28000" endPos="45000" dist="1003" dir="5400000" sy="-100000" algn="bl"/>
                </a:effectLst>
              </a:rPr>
              <a:t>Get practising!</a:t>
            </a:r>
            <a:endParaRPr lang="en-GB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en-GB" sz="2000" dirty="0"/>
              <a:t>The summer holidays are a perfect time for you to </a:t>
            </a:r>
            <a:r>
              <a:rPr lang="en-GB" sz="2000" dirty="0" smtClean="0"/>
              <a:t>practise your carb counting skills, </a:t>
            </a:r>
            <a:r>
              <a:rPr lang="en-GB" sz="2000" dirty="0"/>
              <a:t>building </a:t>
            </a:r>
            <a:r>
              <a:rPr lang="en-GB" sz="2000" dirty="0" smtClean="0"/>
              <a:t>your confidence </a:t>
            </a:r>
            <a:r>
              <a:rPr lang="en-GB" sz="2000" dirty="0"/>
              <a:t>so </a:t>
            </a:r>
            <a:r>
              <a:rPr lang="en-GB" sz="2000" dirty="0" smtClean="0"/>
              <a:t>you can concentrate on enjoying your lunch break!</a:t>
            </a:r>
            <a:endParaRPr lang="en-GB" sz="2000" dirty="0"/>
          </a:p>
          <a:p>
            <a:r>
              <a:rPr lang="en-GB" sz="2000" dirty="0"/>
              <a:t>To help you practise carb counting over the summer, we have put together some suggestions that you can try</a:t>
            </a:r>
            <a:r>
              <a:rPr lang="en-GB" sz="2000" dirty="0" smtClean="0"/>
              <a:t>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1800" b="1" dirty="0" smtClean="0"/>
              <a:t>1) Ask your parent to </a:t>
            </a:r>
            <a:r>
              <a:rPr lang="en-GB" sz="1800" b="1" dirty="0"/>
              <a:t>carb count a </a:t>
            </a:r>
            <a:r>
              <a:rPr lang="en-GB" sz="1800" b="1" dirty="0" smtClean="0"/>
              <a:t>meal. You estimate </a:t>
            </a:r>
            <a:r>
              <a:rPr lang="en-GB" sz="1800" b="1" dirty="0"/>
              <a:t>the carbs in the meal using the carbs and </a:t>
            </a:r>
            <a:r>
              <a:rPr lang="en-GB" sz="1800" b="1" dirty="0" err="1"/>
              <a:t>cals</a:t>
            </a:r>
            <a:r>
              <a:rPr lang="en-GB" sz="1800" b="1" dirty="0"/>
              <a:t> </a:t>
            </a:r>
            <a:r>
              <a:rPr lang="en-GB" sz="1800" b="1" dirty="0" smtClean="0"/>
              <a:t>book/app. Compare </a:t>
            </a:r>
            <a:r>
              <a:rPr lang="en-GB" sz="1800" b="1" dirty="0"/>
              <a:t>the 2 </a:t>
            </a:r>
            <a:r>
              <a:rPr lang="en-GB" sz="1800" b="1" dirty="0" smtClean="0"/>
              <a:t>carb </a:t>
            </a:r>
            <a:r>
              <a:rPr lang="en-GB" sz="1800" b="1" dirty="0"/>
              <a:t>amounts and </a:t>
            </a:r>
            <a:r>
              <a:rPr lang="en-GB" sz="1800" b="1" dirty="0" smtClean="0"/>
              <a:t>review/discuss.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en-GB" sz="1800" b="1" dirty="0" smtClean="0"/>
              <a:t>2) If </a:t>
            </a:r>
            <a:r>
              <a:rPr lang="en-GB" sz="1800" b="1" dirty="0"/>
              <a:t>you go out for a meal both you and your </a:t>
            </a:r>
            <a:r>
              <a:rPr lang="en-GB" sz="1800" b="1" dirty="0" smtClean="0"/>
              <a:t>parent </a:t>
            </a:r>
            <a:r>
              <a:rPr lang="en-GB" sz="1800" b="1" dirty="0"/>
              <a:t>carb count it and see if the amounts are similar.  Discuss together how </a:t>
            </a:r>
            <a:r>
              <a:rPr lang="en-GB" sz="1800" b="1" dirty="0" smtClean="0"/>
              <a:t>you might </a:t>
            </a:r>
            <a:r>
              <a:rPr lang="en-GB" sz="1800" b="1" dirty="0"/>
              <a:t>do this at school</a:t>
            </a:r>
            <a:r>
              <a:rPr lang="en-GB" sz="1800" b="1" dirty="0" smtClean="0"/>
              <a:t>.</a:t>
            </a:r>
            <a:r>
              <a:rPr lang="en-GB" sz="1800" b="1" dirty="0"/>
              <a:t> </a:t>
            </a:r>
            <a:r>
              <a:rPr lang="en-GB" sz="1800" b="1" dirty="0" smtClean="0"/>
              <a:t>Discuss how you might improve your accuracy. 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en-GB" sz="1800" b="1" dirty="0" smtClean="0"/>
              <a:t>3) Practise </a:t>
            </a:r>
            <a:r>
              <a:rPr lang="en-GB" sz="1800" b="1" dirty="0"/>
              <a:t>carb counting from a food label both at home and when buying food </a:t>
            </a:r>
            <a:r>
              <a:rPr lang="en-GB" sz="1800" b="1" dirty="0" smtClean="0"/>
              <a:t>outside.</a:t>
            </a:r>
            <a:endParaRPr lang="en-GB" sz="1800" b="1" dirty="0"/>
          </a:p>
          <a:p>
            <a:endParaRPr lang="en-GB" sz="20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3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Not more to learn!!</a:t>
            </a:r>
            <a:endParaRPr lang="en-GB" dirty="0"/>
          </a:p>
        </p:txBody>
      </p:sp>
      <p:pic>
        <p:nvPicPr>
          <p:cNvPr id="3076" name="Picture 4" descr="C:\Users\ashwortha21\AppData\Local\Microsoft\Windows\Temporary Internet Files\Content.IE5\LELD9F3H\144533146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818384" cy="41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shwortha21\AppData\Local\Microsoft\Windows\Temporary Internet Files\Content.IE5\EKW61J1J\27554086058_203f43c019_b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5652120" cy="317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Carb Counting Training</a:t>
            </a:r>
            <a:endParaRPr lang="en-GB" dirty="0"/>
          </a:p>
        </p:txBody>
      </p:sp>
      <p:pic>
        <p:nvPicPr>
          <p:cNvPr id="4098" name="Picture 2" descr="C:\Users\ashwortha21\AppData\Local\Microsoft\Windows\Temporary Internet Files\Content.IE5\LELD9F3H\contagem-carboidratos[1]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41243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hwortha21\AppData\Local\Microsoft\Windows\Temporary Internet Files\Content.IE5\IJNW2PWP\horizontal-2071314_960_72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16" y="2996952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2" y="2564904"/>
            <a:ext cx="7408333" cy="3993307"/>
          </a:xfrm>
        </p:spPr>
        <p:txBody>
          <a:bodyPr>
            <a:normAutofit fontScale="92500" lnSpcReduction="20000"/>
          </a:bodyPr>
          <a:lstStyle/>
          <a:p>
            <a:pPr marL="457200" lvl="0" indent="-457200">
              <a:spcBef>
                <a:spcPts val="0"/>
              </a:spcBef>
              <a:buClrTx/>
              <a:buSzTx/>
              <a:buAutoNum type="arabicPeriod"/>
              <a:defRPr/>
            </a:pPr>
            <a:r>
              <a:rPr lang="en-GB" dirty="0" smtClean="0">
                <a:solidFill>
                  <a:schemeClr val="tx1"/>
                </a:solidFill>
              </a:rPr>
              <a:t>Know the number of meals you need at school and after school, and when you should eat food</a:t>
            </a:r>
          </a:p>
          <a:p>
            <a:pPr marL="457200" indent="-457200">
              <a:spcBef>
                <a:spcPts val="0"/>
              </a:spcBef>
              <a:buClrTx/>
              <a:buSzTx/>
              <a:buFont typeface="Symbol" pitchFamily="18" charset="2"/>
              <a:buAutoNum type="arabicPeriod"/>
              <a:defRPr/>
            </a:pPr>
            <a:r>
              <a:rPr lang="en-GB" dirty="0">
                <a:solidFill>
                  <a:schemeClr val="tx1"/>
                </a:solidFill>
              </a:rPr>
              <a:t>Know how many sweets you are allowed to eat as part of a healthy balanced diet</a:t>
            </a:r>
          </a:p>
          <a:p>
            <a:pPr marL="457200" indent="-457200">
              <a:spcBef>
                <a:spcPts val="0"/>
              </a:spcBef>
              <a:buClrTx/>
              <a:buSzTx/>
              <a:buFont typeface="Symbol" pitchFamily="18" charset="2"/>
              <a:buAutoNum type="arabicPeriod"/>
              <a:defRPr/>
            </a:pPr>
            <a:r>
              <a:rPr lang="en-GB" dirty="0">
                <a:solidFill>
                  <a:schemeClr val="tx1"/>
                </a:solidFill>
              </a:rPr>
              <a:t>Be able to give examples of well balanced meals and know how many portions of fruit and vegetables you should eat a day </a:t>
            </a:r>
          </a:p>
          <a:p>
            <a:pPr marL="457200" indent="-457200">
              <a:spcBef>
                <a:spcPts val="0"/>
              </a:spcBef>
              <a:buClrTx/>
              <a:buSzTx/>
              <a:buFont typeface="Symbol" pitchFamily="18" charset="2"/>
              <a:buAutoNum type="arabicPeriod"/>
              <a:defRPr/>
            </a:pPr>
            <a:r>
              <a:rPr lang="en-GB" dirty="0">
                <a:solidFill>
                  <a:schemeClr val="tx1"/>
                </a:solidFill>
              </a:rPr>
              <a:t>Be able to give examples of different types of carbohydrates, like glucose, fructose, sucrose, lactose and starch </a:t>
            </a:r>
          </a:p>
          <a:p>
            <a:pPr marL="457200" lvl="0" indent="-457200">
              <a:spcBef>
                <a:spcPts val="0"/>
              </a:spcBef>
              <a:buClrTx/>
              <a:buSzTx/>
              <a:buAutoNum type="arabicPeriod"/>
              <a:defRPr/>
            </a:pPr>
            <a:r>
              <a:rPr lang="en-GB" dirty="0" smtClean="0">
                <a:solidFill>
                  <a:schemeClr val="tx1"/>
                </a:solidFill>
              </a:rPr>
              <a:t>Start </a:t>
            </a:r>
            <a:r>
              <a:rPr lang="en-GB" dirty="0">
                <a:solidFill>
                  <a:schemeClr val="tx1"/>
                </a:solidFill>
              </a:rPr>
              <a:t>to learn how to count carbohydrates in different foods with help from your parents or carers 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>
              <a:spcBef>
                <a:spcPts val="0"/>
              </a:spcBef>
              <a:buClrTx/>
              <a:buSzTx/>
              <a:buAutoNum type="arabicPeriod"/>
              <a:defRPr/>
            </a:pPr>
            <a:r>
              <a:rPr lang="en-GB" dirty="0" smtClean="0">
                <a:solidFill>
                  <a:schemeClr val="tx1"/>
                </a:solidFill>
              </a:rPr>
              <a:t>Develop skills with using the cafeteria independently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Goals of Education </a:t>
            </a:r>
            <a:br>
              <a:rPr lang="en-GB" dirty="0" smtClean="0"/>
            </a:br>
            <a:r>
              <a:rPr lang="en-GB" dirty="0" smtClean="0"/>
              <a:t>for 10-11 year olds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There are 2 videos on the </a:t>
            </a:r>
            <a:r>
              <a:rPr lang="en-GB" dirty="0" err="1" smtClean="0"/>
              <a:t>Digibete</a:t>
            </a:r>
            <a:r>
              <a:rPr lang="en-GB" dirty="0" smtClean="0"/>
              <a:t> website that we suggest you watch around the things you should know at your age about food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Food </a:t>
            </a:r>
            <a:r>
              <a:rPr lang="en-GB" dirty="0"/>
              <a:t>(10-11)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Eating and sleeping away from home (10-11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://www.digibete.org/digibete-kids/10-11s/</a:t>
            </a:r>
            <a:endParaRPr lang="en-GB" dirty="0">
              <a:hlinkClick r:id="rId6"/>
            </a:endParaRPr>
          </a:p>
          <a:p>
            <a:endParaRPr lang="en-GB" dirty="0"/>
          </a:p>
          <a:p>
            <a:endParaRPr lang="en-GB" dirty="0" smtClean="0">
              <a:hlinkClick r:id="rId5"/>
            </a:endParaRPr>
          </a:p>
          <a:p>
            <a:endParaRPr lang="en-GB" dirty="0" smtClean="0">
              <a:hlinkClick r:id="rId6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Digibete</a:t>
            </a:r>
            <a:r>
              <a:rPr lang="en-GB" dirty="0" smtClean="0"/>
              <a:t>  Videos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1055" y="4653136"/>
            <a:ext cx="7408333" cy="176164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/>
              <a:t>This is an excellent education program that we use with patients from diagnosis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/>
              <a:t>It has a </a:t>
            </a:r>
            <a:r>
              <a:rPr lang="en-GB" sz="1800" dirty="0"/>
              <a:t>couple </a:t>
            </a:r>
            <a:r>
              <a:rPr lang="en-GB" sz="1800" dirty="0" smtClean="0"/>
              <a:t>of sections on food </a:t>
            </a:r>
            <a:r>
              <a:rPr lang="en-GB" sz="1800" dirty="0"/>
              <a:t>and carb </a:t>
            </a:r>
            <a:r>
              <a:rPr lang="en-GB" sz="1800" dirty="0" smtClean="0"/>
              <a:t>counting that are a  good refresher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/>
              <a:t>Your </a:t>
            </a:r>
            <a:r>
              <a:rPr lang="en-GB" sz="1800" dirty="0"/>
              <a:t>nurse will give you a log in code so you can </a:t>
            </a:r>
            <a:r>
              <a:rPr lang="en-GB" sz="1800" dirty="0" smtClean="0"/>
              <a:t>access it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Deapp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7356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6001866" cy="33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8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79912" y="2675467"/>
            <a:ext cx="4500488" cy="345069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/>
              <a:t>Anything else you want to know?</a:t>
            </a:r>
            <a:endParaRPr lang="en-GB" dirty="0"/>
          </a:p>
        </p:txBody>
      </p:sp>
      <p:pic>
        <p:nvPicPr>
          <p:cNvPr id="6146" name="Picture 2" descr="C:\Users\DoyleP\AppData\Local\Microsoft\Windows\Temporary Internet Files\Content.IE5\LYJJ2HOL\question-mark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44552"/>
            <a:ext cx="2553505" cy="39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2636912"/>
            <a:ext cx="5040560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We are here to answer any questions or solve any food challenges you have before or during your time at High school, please email us on:</a:t>
            </a:r>
          </a:p>
          <a:p>
            <a:endParaRPr lang="en-GB" sz="2400" dirty="0"/>
          </a:p>
          <a:p>
            <a:r>
              <a:rPr lang="en-GB" sz="2400" u="sng" dirty="0" smtClean="0">
                <a:hlinkClick r:id="rId5"/>
              </a:rPr>
              <a:t>kidsdiabetes@elht.nhs.uk</a:t>
            </a:r>
            <a:endParaRPr lang="en-GB" sz="2400" u="sng" dirty="0" smtClean="0"/>
          </a:p>
          <a:p>
            <a:endParaRPr lang="en-GB" sz="2400" dirty="0" smtClean="0"/>
          </a:p>
          <a:p>
            <a:r>
              <a:rPr lang="en-GB" sz="2400" dirty="0" smtClean="0"/>
              <a:t>Dietitians </a:t>
            </a:r>
          </a:p>
          <a:p>
            <a:r>
              <a:rPr lang="en-GB" sz="2400" dirty="0" smtClean="0"/>
              <a:t>Julie Wood and Alison Ashworth 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76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Independence </a:t>
            </a:r>
            <a:endParaRPr lang="en-GB" dirty="0"/>
          </a:p>
        </p:txBody>
      </p:sp>
      <p:pic>
        <p:nvPicPr>
          <p:cNvPr id="5122" name="Picture 2" descr="C:\Users\DoyleP\AppData\Local\Microsoft\Windows\Temporary Internet Files\Content.IE5\A5B6JXGZ\Independence_California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3450480" cy="46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916832"/>
            <a:ext cx="8208911" cy="46085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3200" dirty="0" smtClean="0"/>
              <a:t>Breakfast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 smtClean="0"/>
              <a:t>Break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Lunch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L</a:t>
            </a:r>
            <a:r>
              <a:rPr lang="en-GB" sz="3200" dirty="0" smtClean="0"/>
              <a:t>essons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/>
              <a:t>F</a:t>
            </a:r>
            <a:r>
              <a:rPr lang="en-GB" sz="3200" dirty="0" smtClean="0"/>
              <a:t>riends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 smtClean="0"/>
              <a:t>Way home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3200" dirty="0" smtClean="0"/>
              <a:t>Afterschool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Food at High School </a:t>
            </a:r>
            <a:endParaRPr lang="en-GB" dirty="0"/>
          </a:p>
        </p:txBody>
      </p:sp>
      <p:pic>
        <p:nvPicPr>
          <p:cNvPr id="2057" name="Picture 9" descr="C:\Users\ashwortha21\AppData\Local\Microsoft\Windows\Temporary Internet Files\Content.IE5\IJNW2PWP\20111019-FNS-RBN-1772_-_Flickr_-_USDAgov-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152883" cy="249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shwortha21\AppData\Local\Microsoft\Windows\Temporary Internet Files\Content.IE5\EKW61J1J\Larkmead_School,_Abingdon,_Oxfordshire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09" y="1493078"/>
            <a:ext cx="4247248" cy="233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5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7"/>
            <a:ext cx="8229600" cy="1595277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		Breakfast time </a:t>
            </a:r>
            <a:br>
              <a:rPr lang="en-GB" dirty="0" smtClean="0"/>
            </a:br>
            <a:r>
              <a:rPr lang="en-GB" dirty="0" smtClean="0"/>
              <a:t>		    challenges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6"/>
            <a:ext cx="7729008" cy="370586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Be organised!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Blood </a:t>
            </a:r>
            <a:r>
              <a:rPr lang="en-GB" dirty="0"/>
              <a:t>glucose (BG</a:t>
            </a:r>
            <a:r>
              <a:rPr lang="en-GB" dirty="0" smtClean="0"/>
              <a:t>), </a:t>
            </a:r>
            <a:r>
              <a:rPr lang="en-GB" dirty="0"/>
              <a:t>insulin and breakfast are an important start to the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Decide breakfast and even carb count your portion the night before so you are not </a:t>
            </a:r>
            <a:r>
              <a:rPr lang="en-GB" dirty="0" smtClean="0"/>
              <a:t>rushing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Don’t be tempted to buy your breakfast on the way in or at school, unless you are prepared to carb count and give insulin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BG levels </a:t>
            </a:r>
            <a:r>
              <a:rPr lang="en-GB" dirty="0"/>
              <a:t>may be different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Excitement might increase BG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Carb </a:t>
            </a:r>
            <a:r>
              <a:rPr lang="en-GB" dirty="0"/>
              <a:t>ratios settings on your meter may be different </a:t>
            </a:r>
          </a:p>
        </p:txBody>
      </p:sp>
      <p:pic>
        <p:nvPicPr>
          <p:cNvPr id="1027" name="Picture 3" descr="C:\Users\ashwortha21\AppData\Local\Microsoft\Windows\Temporary Internet Files\Content.IE5\IJNW2PWP\sun-47083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1562386" cy="132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oyleP\AppData\Local\Microsoft\Windows\Temporary Internet Files\Content.IE5\TMHGMNDF\wake-up-call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2228856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905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9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988840"/>
            <a:ext cx="8496943" cy="46085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GB" dirty="0" smtClean="0"/>
              <a:t>These foods may be on offer to you at break time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Break time Challenges	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34145"/>
            <a:ext cx="2448272" cy="153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shwortha21\AppData\Local\Microsoft\Windows\Temporary Internet Files\Content.IE5\LELD9F3H\BPOGM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81128"/>
            <a:ext cx="1682304" cy="15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shwortha21\AppData\Local\Microsoft\Windows\Temporary Internet Files\Content.IE5\IJNW2PWP\Sandwich-Free-Download-PN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75" y="5013176"/>
            <a:ext cx="2206800" cy="14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hwortha21\AppData\Local\Microsoft\Windows\Temporary Internet Files\Content.IE5\IJNW2PWP\1200px-Slushscoop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68408"/>
            <a:ext cx="1152128" cy="148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shwortha21\AppData\Local\Microsoft\Windows\Temporary Internet Files\Content.IE5\IJNW2PWP\c82gO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57" y="3303950"/>
            <a:ext cx="1705248" cy="12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shwortha21\AppData\Local\Microsoft\Windows\Temporary Internet Files\Content.IE5\EKW61J1J\smoothie-rezepte-frische-früchte-eiswürfel-schokolade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15" y="3743559"/>
            <a:ext cx="1924720" cy="12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shwortha21\AppData\Local\Microsoft\Windows\Temporary Internet Files\Content.IE5\IJNW2PWP\wQg6f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41969"/>
            <a:ext cx="2076822" cy="12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ashwortha21\AppData\Local\Microsoft\Windows\Temporary Internet Files\Content.IE5\EKW61J1J\mars-chocolates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83" y="2955909"/>
            <a:ext cx="1272728" cy="140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shwortha21\AppData\Local\Microsoft\Windows\Temporary Internet Files\Content.IE5\LELD9F3H\1200px-Chocolate_muffin_bake[1]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2392962"/>
            <a:ext cx="1674861" cy="181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471"/>
            <a:ext cx="1327423" cy="17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Temptation……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See </a:t>
            </a:r>
            <a:r>
              <a:rPr lang="en-GB" sz="2800" dirty="0" smtClean="0"/>
              <a:t>friends eating…..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Be prepared!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Bring in your own fruit/carb free snacks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 dirty="0" smtClean="0"/>
              <a:t>Bring in easy to carb count snacks and be prepared to check BG, input carbs, log dose and give insulin </a:t>
            </a:r>
            <a:endParaRPr lang="en-GB" sz="2800" b="1" dirty="0" smtClean="0"/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 smtClean="0"/>
              <a:t>	</a:t>
            </a:r>
            <a:br>
              <a:rPr lang="en-GB" sz="4800" dirty="0" smtClean="0"/>
            </a:br>
            <a:r>
              <a:rPr lang="en-GB" sz="4800" dirty="0"/>
              <a:t>	</a:t>
            </a:r>
            <a:r>
              <a:rPr lang="en-GB" sz="4800" dirty="0" smtClean="0"/>
              <a:t>Break time Challenges			</a:t>
            </a:r>
            <a:endParaRPr lang="en-GB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11" y="1556792"/>
            <a:ext cx="3312368" cy="18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	</a:t>
            </a:r>
            <a:r>
              <a:rPr lang="en-GB" sz="5300" dirty="0" smtClean="0"/>
              <a:t>Snacks that don’t </a:t>
            </a:r>
            <a:br>
              <a:rPr lang="en-GB" sz="5300" dirty="0" smtClean="0"/>
            </a:br>
            <a:r>
              <a:rPr lang="en-GB" sz="5300" dirty="0" smtClean="0"/>
              <a:t>		need insulin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3" y="2564904"/>
            <a:ext cx="2304256" cy="389337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b="1" u="sng" dirty="0">
                <a:solidFill>
                  <a:schemeClr val="accent3">
                    <a:lumMod val="50000"/>
                  </a:schemeClr>
                </a:solidFill>
              </a:rPr>
              <a:t>As often as you like</a:t>
            </a:r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1200" b="1" dirty="0">
                <a:solidFill>
                  <a:schemeClr val="accent3">
                    <a:lumMod val="50000"/>
                  </a:schemeClr>
                </a:solidFill>
              </a:rPr>
              <a:t>Minimal effect on BG and good for heart</a:t>
            </a:r>
            <a:endParaRPr lang="en-GB" sz="12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Cucumber/Sugar snap peas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Tomatoes/Celery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Carrots/Peppers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Radishes/Mangetout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Fruit </a:t>
            </a:r>
            <a:r>
              <a:rPr lang="en-GB" sz="1200" dirty="0" smtClean="0">
                <a:solidFill>
                  <a:schemeClr val="tx1"/>
                </a:solidFill>
              </a:rPr>
              <a:t>– portion under </a:t>
            </a:r>
            <a:r>
              <a:rPr lang="en-GB" sz="1200" dirty="0">
                <a:solidFill>
                  <a:schemeClr val="tx1"/>
                </a:solidFill>
              </a:rPr>
              <a:t>10g carbs -one portion between each meal or will raise BG (give insulin if on a pump)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Pickles – e.g. onions, gherkins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Salsa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Olives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tx1"/>
                </a:solidFill>
              </a:rPr>
              <a:t>1 pot sugar free jelly </a:t>
            </a:r>
          </a:p>
          <a:p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228184" y="2564904"/>
            <a:ext cx="2304256" cy="38933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00" b="1" u="sng" dirty="0" smtClean="0">
                <a:solidFill>
                  <a:srgbClr val="FF0000"/>
                </a:solidFill>
              </a:rPr>
              <a:t>Once a week </a:t>
            </a:r>
            <a:endParaRPr lang="en-GB" sz="1300" dirty="0" smtClean="0">
              <a:solidFill>
                <a:srgbClr val="FF0000"/>
              </a:solidFill>
            </a:endParaRPr>
          </a:p>
          <a:p>
            <a:r>
              <a:rPr lang="en-GB" sz="1300" b="1" dirty="0" smtClean="0">
                <a:solidFill>
                  <a:srgbClr val="FF0000"/>
                </a:solidFill>
              </a:rPr>
              <a:t>Minimal effect on BG but negative effect on heart health and could cause weight gain</a:t>
            </a:r>
            <a:endParaRPr lang="en-GB" sz="1300" dirty="0" smtClean="0">
              <a:solidFill>
                <a:srgbClr val="FF0000"/>
              </a:solidFill>
            </a:endParaRPr>
          </a:p>
          <a:p>
            <a:r>
              <a:rPr lang="en-GB" sz="1300" dirty="0" smtClean="0"/>
              <a:t>Hard Cheese (e g Cheddar)</a:t>
            </a:r>
          </a:p>
          <a:p>
            <a:r>
              <a:rPr lang="en-GB" sz="1300" dirty="0" smtClean="0"/>
              <a:t>Ham (choose better cuts, not preformed hams)</a:t>
            </a:r>
          </a:p>
          <a:p>
            <a:r>
              <a:rPr lang="en-GB" sz="1300" dirty="0" smtClean="0"/>
              <a:t>Processed meat snacks e.g. Fridge raider, </a:t>
            </a:r>
            <a:r>
              <a:rPr lang="en-GB" sz="1300" dirty="0" err="1" smtClean="0"/>
              <a:t>Peperami</a:t>
            </a:r>
            <a:r>
              <a:rPr lang="en-GB" sz="1300" dirty="0" smtClean="0"/>
              <a:t>, Beef jerky</a:t>
            </a:r>
          </a:p>
          <a:p>
            <a:r>
              <a:rPr lang="en-GB" sz="1300" dirty="0" smtClean="0"/>
              <a:t>Pepperoni, salami and other cured meats</a:t>
            </a:r>
          </a:p>
          <a:p>
            <a:r>
              <a:rPr lang="en-GB" sz="1300" dirty="0" smtClean="0"/>
              <a:t>Cocktail sausages/Hot dogs</a:t>
            </a:r>
          </a:p>
          <a:p>
            <a:r>
              <a:rPr lang="en-GB" sz="1300" dirty="0" smtClean="0"/>
              <a:t>Corned beef</a:t>
            </a:r>
          </a:p>
          <a:p>
            <a:r>
              <a:rPr lang="en-GB" sz="1300" dirty="0" err="1" smtClean="0"/>
              <a:t>Koftas</a:t>
            </a:r>
            <a:r>
              <a:rPr lang="en-GB" sz="1300" dirty="0" smtClean="0"/>
              <a:t>/kebabs</a:t>
            </a:r>
          </a:p>
          <a:p>
            <a:endParaRPr lang="en-GB" sz="1300" dirty="0"/>
          </a:p>
          <a:p>
            <a:endParaRPr lang="en-GB" sz="1300" dirty="0" smtClean="0"/>
          </a:p>
          <a:p>
            <a:endParaRPr lang="en-GB" sz="13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2564904"/>
            <a:ext cx="2304256" cy="38933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300" b="1" u="sng" dirty="0">
                <a:solidFill>
                  <a:schemeClr val="accent5"/>
                </a:solidFill>
              </a:rPr>
              <a:t>2-3 times a week </a:t>
            </a:r>
            <a:endParaRPr lang="en-GB" sz="1300" b="1" dirty="0">
              <a:solidFill>
                <a:schemeClr val="accent5"/>
              </a:solidFill>
            </a:endParaRPr>
          </a:p>
          <a:p>
            <a:r>
              <a:rPr lang="en-GB" sz="1300" b="1" dirty="0">
                <a:solidFill>
                  <a:schemeClr val="accent5"/>
                </a:solidFill>
              </a:rPr>
              <a:t>Minimal effect on BG and good for heart but could cause weight gain</a:t>
            </a:r>
          </a:p>
          <a:p>
            <a:r>
              <a:rPr lang="en-GB" sz="1300" dirty="0"/>
              <a:t>Guacamole/ avocado</a:t>
            </a:r>
          </a:p>
          <a:p>
            <a:r>
              <a:rPr lang="en-GB" sz="1300" dirty="0"/>
              <a:t>Low fat </a:t>
            </a:r>
            <a:r>
              <a:rPr lang="en-GB" sz="1300" dirty="0" err="1"/>
              <a:t>houmous</a:t>
            </a:r>
            <a:endParaRPr lang="en-GB" sz="1300" dirty="0"/>
          </a:p>
          <a:p>
            <a:r>
              <a:rPr lang="en-GB" sz="1300" dirty="0"/>
              <a:t>Eggs (boiled, poached, scrambled)</a:t>
            </a:r>
          </a:p>
          <a:p>
            <a:r>
              <a:rPr lang="en-GB" sz="1300" dirty="0"/>
              <a:t>Nuts (unsalted) </a:t>
            </a:r>
          </a:p>
          <a:p>
            <a:r>
              <a:rPr lang="en-GB" sz="1300" dirty="0" smtClean="0"/>
              <a:t>Nut </a:t>
            </a:r>
            <a:r>
              <a:rPr lang="en-GB" sz="1300" dirty="0"/>
              <a:t>butters including low sugar cocoa </a:t>
            </a:r>
            <a:r>
              <a:rPr lang="en-GB" sz="1300" dirty="0" smtClean="0"/>
              <a:t>spreads e.g. </a:t>
            </a:r>
            <a:r>
              <a:rPr lang="en-GB" sz="1300" dirty="0"/>
              <a:t>P</a:t>
            </a:r>
            <a:r>
              <a:rPr lang="en-GB" sz="1300" dirty="0" smtClean="0"/>
              <a:t>ip and Nut/Meridian</a:t>
            </a:r>
            <a:endParaRPr lang="en-GB" sz="1300" dirty="0"/>
          </a:p>
          <a:p>
            <a:r>
              <a:rPr lang="en-GB" sz="1300" dirty="0"/>
              <a:t>Falafel</a:t>
            </a:r>
          </a:p>
          <a:p>
            <a:r>
              <a:rPr lang="en-GB" sz="1300" dirty="0"/>
              <a:t>Tuna, prawns, crab sticks, fish</a:t>
            </a:r>
          </a:p>
          <a:p>
            <a:r>
              <a:rPr lang="en-GB" sz="1300" dirty="0"/>
              <a:t>Low fat soft cheese/ cottage cheese</a:t>
            </a:r>
          </a:p>
          <a:p>
            <a:r>
              <a:rPr lang="en-GB" sz="1300" dirty="0"/>
              <a:t>Tofu/Quorn meat substitutes (not </a:t>
            </a:r>
            <a:r>
              <a:rPr lang="en-GB" sz="1300" dirty="0" smtClean="0"/>
              <a:t>bread crumbed)</a:t>
            </a:r>
          </a:p>
          <a:p>
            <a:endParaRPr lang="en-GB" sz="1300" dirty="0"/>
          </a:p>
        </p:txBody>
      </p:sp>
      <p:pic>
        <p:nvPicPr>
          <p:cNvPr id="4101" name="Picture 5" descr="C:\Users\ashwortha21\AppData\Local\Microsoft\Windows\Temporary Internet Files\Content.IE5\LELD9F3H\food-salad-healthy-vegetable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4664"/>
            <a:ext cx="2411543" cy="16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shwortha21\AppData\Local\Microsoft\Windows\Temporary Internet Files\Content.IE5\IJNW2PWP\peanuts_salted_QA-150x15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2" y="1262976"/>
            <a:ext cx="1132858" cy="11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359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It’s Lunchtime!</a:t>
            </a:r>
            <a:endParaRPr lang="en-GB" dirty="0"/>
          </a:p>
        </p:txBody>
      </p:sp>
      <p:pic>
        <p:nvPicPr>
          <p:cNvPr id="2051" name="Picture 3" descr="C:\Users\ashwortha21\AppData\Local\Microsoft\Windows\Temporary Internet Files\Content.IE5\LELD9F3H\2011-08-04-00004-Lunchtime-1731d475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8" y="4005064"/>
            <a:ext cx="78105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611560" y="2132856"/>
            <a:ext cx="7380808" cy="17281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Normally check BG and give insulin in the medical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</a:t>
            </a:r>
            <a:r>
              <a:rPr lang="en-GB" dirty="0" smtClean="0"/>
              <a:t>ask your Form Tutor/ Head of Year/ SENCO </a:t>
            </a:r>
            <a:r>
              <a:rPr lang="en-GB" dirty="0"/>
              <a:t>for a pass to get out of class earlier to check BG so can catch up with </a:t>
            </a:r>
            <a:r>
              <a:rPr lang="en-GB" dirty="0" smtClean="0"/>
              <a:t>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Ask your diabetes nurse about how they do it at your new school</a:t>
            </a:r>
            <a:endParaRPr lang="en-GB" dirty="0"/>
          </a:p>
          <a:p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51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1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1255</TotalTime>
  <Words>1557</Words>
  <Application>Microsoft Office PowerPoint</Application>
  <PresentationFormat>On-screen Show (4:3)</PresentationFormat>
  <Paragraphs>307</Paragraphs>
  <Slides>27</Slides>
  <Notes>5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Waveform</vt:lpstr>
      <vt:lpstr>Moving on up..  to high school</vt:lpstr>
      <vt:lpstr>Common Food Challenges and  How to overcome them </vt:lpstr>
      <vt:lpstr>Independence </vt:lpstr>
      <vt:lpstr>Food at High School </vt:lpstr>
      <vt:lpstr>  Breakfast time        challenges</vt:lpstr>
      <vt:lpstr>Break time Challenges </vt:lpstr>
      <vt:lpstr>   Break time Challenges   </vt:lpstr>
      <vt:lpstr> Snacks that don’t    need insulin</vt:lpstr>
      <vt:lpstr>It’s Lunchtime!</vt:lpstr>
      <vt:lpstr> Packed lunches  are easier..  </vt:lpstr>
      <vt:lpstr>Challenges ahead!</vt:lpstr>
      <vt:lpstr>Things to help you accurately carb count your school meal</vt:lpstr>
      <vt:lpstr>Practice carb counting </vt:lpstr>
      <vt:lpstr> Lunchtime challenges and solutions</vt:lpstr>
      <vt:lpstr>School meal challenges </vt:lpstr>
      <vt:lpstr>Food in school</vt:lpstr>
      <vt:lpstr>On the way home</vt:lpstr>
      <vt:lpstr> Be organised! </vt:lpstr>
      <vt:lpstr>approximate carbs in common high school meal choices</vt:lpstr>
      <vt:lpstr>Carb counting reflection sheet</vt:lpstr>
      <vt:lpstr>Get practising!</vt:lpstr>
      <vt:lpstr>Not more to learn!!</vt:lpstr>
      <vt:lpstr>Carb Counting Training</vt:lpstr>
      <vt:lpstr>Goals of Education  for 10-11 year olds</vt:lpstr>
      <vt:lpstr>Digibete  Videos</vt:lpstr>
      <vt:lpstr> Deapp </vt:lpstr>
      <vt:lpstr>Anything else you want to know?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Moving on up</dc:title>
  <dc:creator>Wks_Admin</dc:creator>
  <cp:lastModifiedBy>Wood Julie (ELHT) Dietetics</cp:lastModifiedBy>
  <cp:revision>89</cp:revision>
  <dcterms:created xsi:type="dcterms:W3CDTF">2017-02-28T13:02:17Z</dcterms:created>
  <dcterms:modified xsi:type="dcterms:W3CDTF">2021-07-09T08:59:57Z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nDIP File ID">
    <vt:lpwstr>b0408490-8b27-47cb-8bd0-4a0273b2dda7</vt:lpwstr>
  </property>
</Properties>
</file>