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7" r:id="rId5"/>
    <p:sldId id="259" r:id="rId6"/>
    <p:sldId id="266" r:id="rId7"/>
    <p:sldId id="284" r:id="rId8"/>
    <p:sldId id="280" r:id="rId9"/>
    <p:sldId id="282" r:id="rId10"/>
    <p:sldId id="281" r:id="rId11"/>
    <p:sldId id="283" r:id="rId12"/>
    <p:sldId id="285" r:id="rId13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62" autoAdjust="0"/>
  </p:normalViewPr>
  <p:slideViewPr>
    <p:cSldViewPr>
      <p:cViewPr>
        <p:scale>
          <a:sx n="71" d="100"/>
          <a:sy n="71" d="100"/>
        </p:scale>
        <p:origin x="-194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86BC0-1CE1-4BA8-92A0-75E5BD4A56A9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BD19A-0860-45EF-AC47-66AEB1AE03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84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B7DD5-10E9-44CB-A4DC-BA369EF9C2D7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7324-9FE6-41C6-B99B-FD5EDA97F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1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82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5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6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21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fld id="{9EF267D3-818A-4671-B307-5E5A4E5F9F70}" type="slidenum">
              <a:rPr lang="en-GB" altLang="en-US">
                <a:solidFill>
                  <a:prstClr val="black"/>
                </a:solidFill>
                <a:latin typeface="Arial" charset="0"/>
              </a:rPr>
              <a:pPr/>
              <a:t>4</a:t>
            </a:fld>
            <a:endParaRPr lang="en-GB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062F960D-71D9-437B-964A-01B88F154052}" type="slidenum">
              <a:rPr lang="en-GB" altLang="en-US">
                <a:solidFill>
                  <a:prstClr val="black"/>
                </a:solidFill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6125"/>
            <a:ext cx="4959350" cy="37211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909" y="4715154"/>
            <a:ext cx="5335270" cy="44652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76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altLang="en-US" baseline="0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1D92A3-8B61-4481-A411-A5F37E1B3125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0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5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7324-9FE6-41C6-B99B-FD5EDA97F01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24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91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52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462E0-A7A8-4F2A-B54E-79280347A8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348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13F58-740A-448C-B39B-E0FBB221DA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575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27E7-97FC-4A5A-8D2E-BD41AA538E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82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FC988-3B9C-4EB5-AE56-3C12DBA211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75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BD343-541C-4209-BA0B-EB933D725E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3740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2BE-6FF2-4C17-A148-2C8FC5CA5F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1290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F10CB-397B-4D52-BCAC-12E0A70773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1588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A124D-C21C-49D7-BF25-F3F27C2E58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418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1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2E08C-2239-40DC-91D1-0F37B6846C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6725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13FA-983F-40AB-BCBF-7573699A66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459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84AF-46A0-48FA-BC75-1D5409485F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0599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5BE35-1872-44B8-9FCB-C6DB79C58E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0284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F0250-0BC1-47C1-B608-6E531EC29E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34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43320-4AE5-40AB-A5FA-3BC9C5B0B77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44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5535-1F5D-44DF-9972-29ED4C4E4F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9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9A49-C3B2-4A14-A849-208978C981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3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CB6BA-D41E-42ED-B1F5-EC1F6A1682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23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FF34-C748-4714-9BAE-48D09DA62B3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9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311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964A-FA06-407F-AB14-AB650A524A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12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42C1-7330-476E-BF9A-70314E90EB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6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C886E-F27D-454C-9375-D9F2A8E253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0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FB96F-628D-453E-BA41-E787D1655C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6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C725-7C54-48BC-84DF-7112A14487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63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84F47-B1AD-476A-8194-D342D136A0A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02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CAE24-BF77-4DA2-9161-47D3C218D5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9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3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4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6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7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24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00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66EA8-83A6-4D5D-AF87-C7E6D258CD53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8285D-3626-4152-9903-DF9DFF8B3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61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>
              <a:defRPr/>
            </a:pPr>
            <a:endParaRPr lang="en-GB" alt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D0D0D"/>
                </a:solidFill>
                <a:latin typeface="Tw Cen MT Condensed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E3E62C5-3D5C-4E8E-A346-DE6828B2100A}" type="slidenum">
              <a:rPr lang="en-GB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1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832298-909E-4CDD-BA87-836FA546C392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4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7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7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7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7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7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tel:08088005002" TargetMode="External"/><Relationship Id="rId11" Type="http://schemas.openxmlformats.org/officeDocument/2006/relationships/image" Target="../media/image12.jpeg"/><Relationship Id="rId5" Type="http://schemas.openxmlformats.org/officeDocument/2006/relationships/hyperlink" Target="http://www.nspcc.org.uk/preventing-abuse/keeping-children-safe/online-safety/" TargetMode="Externa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2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352928" cy="1470025"/>
          </a:xfrm>
        </p:spPr>
        <p:txBody>
          <a:bodyPr>
            <a:normAutofit/>
          </a:bodyPr>
          <a:lstStyle/>
          <a:p>
            <a:r>
              <a:rPr lang="en-GB" dirty="0"/>
              <a:t>What to Expect When You’re Expecting a Teenager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5445224"/>
            <a:ext cx="7344816" cy="1752600"/>
          </a:xfrm>
        </p:spPr>
        <p:txBody>
          <a:bodyPr/>
          <a:lstStyle/>
          <a:p>
            <a:r>
              <a:rPr lang="en-GB" dirty="0"/>
              <a:t>Laura Nicholson,</a:t>
            </a:r>
          </a:p>
          <a:p>
            <a:r>
              <a:rPr lang="en-GB" dirty="0"/>
              <a:t>Clinical Psychologist in the Diabetes team</a:t>
            </a:r>
          </a:p>
        </p:txBody>
      </p:sp>
      <p:pic>
        <p:nvPicPr>
          <p:cNvPr id="4" name="Picture 5" descr="Image result for meaning of adolescenc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42">
            <a:off x="961442" y="2358131"/>
            <a:ext cx="6292541" cy="28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873E50F-A931-4C76-BD68-D9F864A69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604" y="31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dirty="0"/>
              <a:t>Thanks for listening!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Please email any questions to </a:t>
            </a:r>
            <a:r>
              <a:rPr lang="en-GB" sz="3600" u="sng" dirty="0"/>
              <a:t>kidsdiabetes@elht.nhs.uk</a:t>
            </a:r>
          </a:p>
          <a:p>
            <a:pPr marL="0" indent="0" algn="ctr">
              <a:buNone/>
            </a:pPr>
            <a:r>
              <a:rPr lang="en-GB" sz="3600" dirty="0"/>
              <a:t>and I will (try to!) answer them in the follow-up session.</a:t>
            </a:r>
          </a:p>
        </p:txBody>
      </p:sp>
      <p:pic>
        <p:nvPicPr>
          <p:cNvPr id="1026" name="Picture 2" descr="C:\Users\NicholsonL2\AppData\Local\Microsoft\Windows\Temporary Internet Files\Content.IE5\55BECSLO\yckegkbMi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8680"/>
            <a:ext cx="1778622" cy="17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3C25615D-4E80-4E95-900F-C384C1034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138" y="55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Session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Common challenges in adolescence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Strategies to help minimise difficulties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err="1"/>
              <a:t>Nb</a:t>
            </a:r>
            <a:r>
              <a:rPr lang="en-GB" dirty="0"/>
              <a:t>: </a:t>
            </a:r>
            <a:r>
              <a:rPr lang="en-GB" b="1" dirty="0"/>
              <a:t>Don’t panic!!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/>
              <a:t>Not all teenagers experience all (or any!) of these issues!</a:t>
            </a:r>
          </a:p>
        </p:txBody>
      </p:sp>
      <p:pic>
        <p:nvPicPr>
          <p:cNvPr id="1026" name="Picture 2" descr="Image result for ship in choppy waters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0"/>
          <a:stretch/>
        </p:blipFill>
        <p:spPr bwMode="auto">
          <a:xfrm>
            <a:off x="1619672" y="5031601"/>
            <a:ext cx="3312368" cy="16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ompa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compa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9" descr="Image result for compa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1" descr="Image result for compas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14396"/>
            <a:ext cx="901864" cy="90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7840F763-1671-45C4-82F7-20D24ACB8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897" y="35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663788" y="260648"/>
            <a:ext cx="3816424" cy="3816424"/>
          </a:xfrm>
          <a:prstGeom prst="ellipse">
            <a:avLst/>
          </a:prstGeom>
          <a:solidFill>
            <a:srgbClr val="FF0000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u="sng" dirty="0">
                <a:solidFill>
                  <a:schemeClr val="tx1"/>
                </a:solidFill>
              </a:rPr>
              <a:t>Biological issues</a:t>
            </a:r>
            <a:endParaRPr lang="en-GB" sz="1200" u="sng" dirty="0">
              <a:solidFill>
                <a:schemeClr val="tx1"/>
              </a:solidFill>
            </a:endParaRP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Hormones (and impact on mood)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Body changes </a:t>
            </a:r>
            <a:r>
              <a:rPr lang="en-GB" sz="1200" dirty="0">
                <a:solidFill>
                  <a:schemeClr val="tx1"/>
                </a:solidFill>
                <a:sym typeface="Wingdings"/>
              </a:rPr>
              <a:t></a:t>
            </a:r>
            <a:r>
              <a:rPr lang="en-GB" sz="1200" dirty="0">
                <a:solidFill>
                  <a:schemeClr val="tx1"/>
                </a:solidFill>
              </a:rPr>
              <a:t> impact on self-identity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May start to look like (and be treated like) an adult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Emerging sexuality 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Increasing sense of gender identity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Puberty &amp; impact on body image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Growth spurts -&gt; clumsiness, embarrassment, </a:t>
            </a:r>
            <a:r>
              <a:rPr lang="en-GB" sz="1200" dirty="0" err="1">
                <a:solidFill>
                  <a:schemeClr val="tx1"/>
                </a:solidFill>
              </a:rPr>
              <a:t>etc</a:t>
            </a:r>
            <a:endParaRPr lang="en-GB" sz="1200" dirty="0">
              <a:solidFill>
                <a:schemeClr val="tx1"/>
              </a:solidFill>
            </a:endParaRP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Brain changes </a:t>
            </a:r>
          </a:p>
          <a:p>
            <a:pPr algn="ctr"/>
            <a:endParaRPr lang="en-GB" sz="1200" u="sng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27984" y="2852936"/>
            <a:ext cx="3816424" cy="3816424"/>
          </a:xfrm>
          <a:prstGeom prst="ellipse">
            <a:avLst/>
          </a:prstGeom>
          <a:solidFill>
            <a:schemeClr val="accent1">
              <a:alpha val="34902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sz="1200" dirty="0">
              <a:solidFill>
                <a:schemeClr val="tx1"/>
              </a:solidFill>
            </a:endParaRPr>
          </a:p>
          <a:p>
            <a:endParaRPr lang="en-GB" altLang="en-US" sz="1200" dirty="0">
              <a:solidFill>
                <a:schemeClr val="tx1"/>
              </a:solidFill>
            </a:endParaRPr>
          </a:p>
          <a:p>
            <a:endParaRPr lang="en-GB" altLang="en-US" sz="1200" dirty="0">
              <a:solidFill>
                <a:schemeClr val="tx1"/>
              </a:solidFill>
            </a:endParaRPr>
          </a:p>
          <a:p>
            <a:pPr algn="ctr"/>
            <a:r>
              <a:rPr lang="en-GB" altLang="en-US" sz="1400" u="sng" dirty="0">
                <a:solidFill>
                  <a:schemeClr val="tx1"/>
                </a:solidFill>
              </a:rPr>
              <a:t>Psychological issues</a:t>
            </a:r>
          </a:p>
          <a:p>
            <a:pPr algn="ctr"/>
            <a:r>
              <a:rPr lang="en-GB" altLang="en-US" sz="1200" dirty="0">
                <a:solidFill>
                  <a:schemeClr val="tx1"/>
                </a:solidFill>
              </a:rPr>
              <a:t>Developing sense of self – self-identity, self-esteem, self-image, </a:t>
            </a:r>
            <a:r>
              <a:rPr lang="en-GB" altLang="en-US" sz="1200" dirty="0" err="1">
                <a:solidFill>
                  <a:schemeClr val="tx1"/>
                </a:solidFill>
              </a:rPr>
              <a:t>etc</a:t>
            </a:r>
            <a:endParaRPr lang="en-GB" altLang="en-US" sz="1200" dirty="0">
              <a:solidFill>
                <a:schemeClr val="tx1"/>
              </a:solidFill>
            </a:endParaRPr>
          </a:p>
          <a:p>
            <a:pPr algn="ctr"/>
            <a:r>
              <a:rPr lang="en-GB" altLang="en-US" sz="1200" dirty="0">
                <a:solidFill>
                  <a:schemeClr val="tx1"/>
                </a:solidFill>
              </a:rPr>
              <a:t>Switch from mainly concrete thinking (early adolescence) to potential for abstract thinking (middle adolescence) </a:t>
            </a:r>
          </a:p>
          <a:p>
            <a:pPr algn="ctr"/>
            <a:r>
              <a:rPr lang="en-GB" altLang="en-US" sz="1200" dirty="0">
                <a:solidFill>
                  <a:schemeClr val="tx1"/>
                </a:solidFill>
              </a:rPr>
              <a:t>Response and adjustment to all of the biological and social issues identified!!!</a:t>
            </a:r>
          </a:p>
          <a:p>
            <a:pPr algn="ctr"/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115616" y="2924944"/>
            <a:ext cx="3816424" cy="3816424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200" dirty="0">
              <a:solidFill>
                <a:schemeClr val="tx1"/>
              </a:solidFill>
            </a:endParaRPr>
          </a:p>
          <a:p>
            <a:pPr lvl="0" algn="ctr"/>
            <a:endParaRPr lang="en-GB" sz="1200" dirty="0">
              <a:solidFill>
                <a:schemeClr val="tx1"/>
              </a:solidFill>
            </a:endParaRPr>
          </a:p>
          <a:p>
            <a:pPr lvl="0" algn="ctr"/>
            <a:endParaRPr lang="en-GB" sz="1200" dirty="0">
              <a:solidFill>
                <a:schemeClr val="tx1"/>
              </a:solidFill>
            </a:endParaRPr>
          </a:p>
          <a:p>
            <a:pPr lvl="0" algn="ctr"/>
            <a:r>
              <a:rPr lang="en-GB" sz="1400" u="sng" dirty="0">
                <a:solidFill>
                  <a:schemeClr val="tx1"/>
                </a:solidFill>
              </a:rPr>
              <a:t>Social issues</a:t>
            </a:r>
            <a:endParaRPr lang="en-GB" sz="1200" u="sng" dirty="0">
              <a:solidFill>
                <a:schemeClr val="tx1"/>
              </a:solidFill>
            </a:endParaRP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Friendship changes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Romantic/sexual relationships 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Many new situations, often without direct parental support for first time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Challenging boundaries with exploratory/risky behaviours e.g. smoking, drug/alcohol use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Aim to develop increased independence 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Social media (</a:t>
            </a:r>
            <a:r>
              <a:rPr lang="en-GB" sz="1200" dirty="0" err="1">
                <a:solidFill>
                  <a:schemeClr val="tx1"/>
                </a:solidFill>
              </a:rPr>
              <a:t>inc.</a:t>
            </a:r>
            <a:r>
              <a:rPr lang="en-GB" sz="1200" dirty="0">
                <a:solidFill>
                  <a:schemeClr val="tx1"/>
                </a:solidFill>
              </a:rPr>
              <a:t> comparison to others)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Exams and school pressure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Increased awareness of culture/society &amp; their place within this</a:t>
            </a:r>
          </a:p>
          <a:p>
            <a:pPr lvl="0" algn="ctr"/>
            <a:r>
              <a:rPr lang="en-GB" sz="1200" dirty="0">
                <a:solidFill>
                  <a:schemeClr val="tx1"/>
                </a:solidFill>
              </a:rPr>
              <a:t>Increased independence &amp; responsibility (? without the skills necessary to manage this)</a:t>
            </a:r>
          </a:p>
          <a:p>
            <a:pPr algn="ctr"/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A3068AFD-9CDA-49EF-9C57-C78BD2C5B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792" y="583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404664"/>
            <a:ext cx="7561263" cy="9271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Teenage Brains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3068960"/>
            <a:ext cx="8892480" cy="367240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20000"/>
              </a:lnSpc>
              <a:buNone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Human brains continue developing until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age 25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adolescence: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The parts responsible for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thinking, planning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inhibition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under-developed</a:t>
            </a:r>
            <a:endParaRPr lang="en-US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The “emotional brain” is relatively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over-developed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sensitivity to the rewards of risk-taking  </a:t>
            </a:r>
          </a:p>
          <a:p>
            <a:pPr marL="0" indent="0" eaLnBrk="1" fontAlgn="auto" hangingPunct="1">
              <a:lnSpc>
                <a:spcPct val="120000"/>
              </a:lnSpc>
              <a:buNone/>
              <a:defRPr/>
            </a:pPr>
            <a:endParaRPr lang="en-US" alt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buNone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Together, this leads to: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Difficulties with reasoned thinking – including anticipating the consequences of actions, and taking others’ perspectives into account 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Difficulties inhibiting urges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Increased likelihood of behaving impulsively, emotionally and on ‘gut’ reactions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Increased likelihood of “risky” </a:t>
            </a:r>
            <a:r>
              <a:rPr lang="en-GB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behaviours – “bullet-proof self” (can’t appreciate risks to self)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http://clbb.mgh.harvard.edu/wp-content/uploads/adolescentbraindev2-731x217.jpg"/>
          <p:cNvPicPr>
            <a:picLocks noChangeAspect="1" noChangeArrowheads="1"/>
          </p:cNvPicPr>
          <p:nvPr/>
        </p:nvPicPr>
        <p:blipFill rotWithShape="1">
          <a:blip r:embed="rId5"/>
          <a:srcRect t="-323" b="16628"/>
          <a:stretch/>
        </p:blipFill>
        <p:spPr bwMode="auto">
          <a:xfrm>
            <a:off x="1202444" y="1332089"/>
            <a:ext cx="6739112" cy="1569155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6A1E4BC6-6EA7-43AC-AA10-4C7B9D258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287" y="563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116632"/>
            <a:ext cx="7289800" cy="1498600"/>
          </a:xfrm>
        </p:spPr>
        <p:txBody>
          <a:bodyPr/>
          <a:lstStyle/>
          <a:p>
            <a:pPr algn="ctr"/>
            <a:r>
              <a:rPr lang="en-GB" cap="none" dirty="0">
                <a:latin typeface="Calibri" panose="020F0502020204030204" pitchFamily="34" charset="0"/>
                <a:cs typeface="Calibri" panose="020F0502020204030204" pitchFamily="34" charset="0"/>
              </a:rPr>
              <a:t>Online Safety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512" y="1268760"/>
            <a:ext cx="889248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3725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6288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 aware of their online activity (who they’re talking to, what info is being shared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– ideally with access to their accounts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Speak to them about the importance of online safety – e.g. only sharing things (even “privately” – e.g. via text/snapchat) that they’d be happy for everyone to see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 aware of length of time spent online and any impact on mood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Risks through social media of comparisons to others and potential low self-esteem, low mood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Further advice available at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www.nspcc.org.uk/preventing-abuse/keeping-children-safe/online-safety/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 - including advice re social media, apps, gaming, parental controls and sharing info. 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Also free phone advice line - 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0808 800 5002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snapcha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mage result for twit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9" b="8835"/>
          <a:stretch/>
        </p:blipFill>
        <p:spPr bwMode="auto">
          <a:xfrm>
            <a:off x="7176513" y="5157192"/>
            <a:ext cx="1283919" cy="126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836"/>
          <a:stretch/>
        </p:blipFill>
        <p:spPr bwMode="auto">
          <a:xfrm>
            <a:off x="7164288" y="260648"/>
            <a:ext cx="1104646" cy="109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6965" r="8254" b="4821"/>
          <a:stretch/>
        </p:blipFill>
        <p:spPr bwMode="auto">
          <a:xfrm>
            <a:off x="2699792" y="5301208"/>
            <a:ext cx="1454401" cy="101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20133" r="24692" b="21241"/>
          <a:stretch/>
        </p:blipFill>
        <p:spPr bwMode="auto">
          <a:xfrm>
            <a:off x="5095020" y="5189693"/>
            <a:ext cx="1205172" cy="11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Image result for twitter log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3764" r="15720" b="21486"/>
          <a:stretch/>
        </p:blipFill>
        <p:spPr bwMode="auto">
          <a:xfrm>
            <a:off x="395537" y="5085184"/>
            <a:ext cx="1368151" cy="13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E0AB7052-5C03-4375-86D1-0DA633454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247" y="217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7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1412776"/>
            <a:ext cx="8617861" cy="532859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Strategies to use all of the time: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Remember the challenges of adolescence, and keep expectations in line with these </a:t>
            </a:r>
            <a:r>
              <a:rPr lang="en-GB" sz="1600" kern="1200" dirty="0">
                <a:latin typeface="Calibri" panose="020F0502020204030204" pitchFamily="34" charset="0"/>
                <a:cs typeface="Calibri" panose="020F0502020204030204" pitchFamily="34" charset="0"/>
              </a:rPr>
              <a:t>(e.g. expect them to need support with planning &amp; prep; accept they are unlikely to be motivated by long-term consequences – focus on short-term) </a:t>
            </a: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Model the behaviours you want to see where possible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Spend time with your child, NOT focusing on diabetes or other difficulties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Activities/conversation ideally led by the young person and their interests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Ideally offer on a daily basis (even just 10 minutes)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400" kern="1200" dirty="0">
                <a:latin typeface="Calibri" panose="020F0502020204030204" pitchFamily="34" charset="0"/>
                <a:cs typeface="Calibri" panose="020F0502020204030204" pitchFamily="34" charset="0"/>
              </a:rPr>
              <a:t>Continue to offer, even if not accepted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Decide WITH your child who will monitor their diabetes and how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Ask about the person first, NOT the diabetes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Make boundaries &amp; expectations clear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      (including any changes) and provide reasons</a:t>
            </a: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Problem-solve with the young person</a:t>
            </a:r>
          </a:p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	(rather than just telling them what to do)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GB" sz="1800" kern="12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2000" kern="1200" dirty="0">
              <a:solidFill>
                <a:srgbClr val="6600CC"/>
              </a:solidFill>
              <a:latin typeface="Eras Bold ITC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2000" kern="1200" dirty="0">
              <a:solidFill>
                <a:srgbClr val="6600CC"/>
              </a:solidFill>
              <a:latin typeface="Eras Bold ITC" pitchFamily="34" charset="0"/>
            </a:endParaRPr>
          </a:p>
          <a:p>
            <a:pPr marL="0" indent="0">
              <a:buNone/>
              <a:defRPr/>
            </a:pPr>
            <a:endParaRPr lang="en-GB" dirty="0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helps? – In general</a:t>
            </a: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936104" cy="99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0888"/>
            <a:ext cx="1810650" cy="6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77072"/>
            <a:ext cx="1637916" cy="9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04209"/>
            <a:ext cx="350202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D4C3E214-3A33-41DD-BC2F-3BDC8AE36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5" y="363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2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helps? – With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Extra strategies to use (in addition to those on previous slide) when difficulties occur: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Give attention to behaviours you want to see MORE of (e.g. doing a BG check at the right time) rather than focusing on when this is not done</a:t>
            </a:r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Give specific, labelled praise for desired behaviours e.g. ‘Well done for giving your insulin before you eat’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Consider rewards for desired behaviours which the YP is struggling with </a:t>
            </a:r>
          </a:p>
          <a:p>
            <a:pPr lvl="0" eaLnBrk="1" hangingPunct="1">
              <a:spcBef>
                <a:spcPct val="0"/>
              </a:spcBef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defRPr/>
            </a:pPr>
            <a:endParaRPr lang="en-GB" sz="1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Where possible ignore behaviours you want to see less of</a:t>
            </a:r>
          </a:p>
          <a:p>
            <a:pPr lvl="0" eaLnBrk="1" hangingPunct="1">
              <a:spcBef>
                <a:spcPct val="0"/>
              </a:spcBef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Have consequences for unacceptable behaviour – identify realistic options in advance; make these clear to the YP; follow through with them!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If thinking about consequences (e.g. of not giving insulin) aim to focus on </a:t>
            </a:r>
            <a:r>
              <a:rPr lang="en-GB" sz="18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short-term effects</a:t>
            </a:r>
            <a:r>
              <a:rPr lang="en-GB" sz="1800" kern="1200" dirty="0">
                <a:latin typeface="Calibri" panose="020F0502020204030204" pitchFamily="34" charset="0"/>
                <a:cs typeface="Calibri" panose="020F0502020204030204" pitchFamily="34" charset="0"/>
              </a:rPr>
              <a:t> (as unlikely to be able to fully appreciate long-term risks) and on things that </a:t>
            </a:r>
            <a:r>
              <a:rPr lang="en-GB" sz="18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matter to the YP.</a:t>
            </a:r>
          </a:p>
          <a:p>
            <a:pPr marL="0" lvl="0" indent="0" eaLnBrk="1" hangingPunct="1">
              <a:spcBef>
                <a:spcPct val="0"/>
              </a:spcBef>
              <a:buNone/>
              <a:defRPr/>
            </a:pPr>
            <a:endParaRPr lang="en-GB" sz="1800" kern="12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kern="12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3"/>
          <a:stretch/>
        </p:blipFill>
        <p:spPr bwMode="auto">
          <a:xfrm>
            <a:off x="2058169" y="3356992"/>
            <a:ext cx="2297807" cy="159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16117" r="39971" b="22927"/>
          <a:stretch/>
        </p:blipFill>
        <p:spPr bwMode="auto">
          <a:xfrm>
            <a:off x="5065945" y="3429000"/>
            <a:ext cx="1450271" cy="151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62A2836E-C7F2-421A-982C-F1A5BBC0A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048" y="284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helps?  - Shifting responsibility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Think about the BALANCE in responsibility for diabetes management - keep reviewing this with YP over time to identify if/when changes need to be made, and decide together what the next step should be and when this should happen.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Aim for GRADUAL shifts in responsibility over time, ideally broken into smaller steps </a:t>
            </a:r>
          </a:p>
          <a:p>
            <a:pPr marL="800100" lvl="2" indent="0" eaLnBrk="1" hangingPunct="1">
              <a:spcBef>
                <a:spcPct val="0"/>
              </a:spcBef>
              <a:buNone/>
              <a:defRPr/>
            </a:pPr>
            <a:r>
              <a:rPr lang="en-GB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E.g. Identify any extra responsibilities the YP will have for diabetes management in secondary school; are they currently capable, willing and ready?  If not, how can we support them with this until they are? </a:t>
            </a:r>
          </a:p>
          <a:p>
            <a:pPr marL="800100" lvl="2" indent="0" eaLnBrk="1" hangingPunct="1">
              <a:spcBef>
                <a:spcPct val="0"/>
              </a:spcBef>
              <a:buNone/>
              <a:defRPr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Include advance PLANNING and PREPARATION for each new step</a:t>
            </a:r>
          </a:p>
          <a:p>
            <a:pPr marL="800100" lvl="2" indent="0" eaLnBrk="1" hangingPunct="1">
              <a:spcBef>
                <a:spcPct val="0"/>
              </a:spcBef>
              <a:buNone/>
              <a:defRPr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Acknowledge the potential challenge for you of handing over responsibility after working hard to follow recommended diabetes guidelines 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is reasonable to expect of the YP?  What is realistic?  Is extra support needed to help them achieve this?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will you respond if diabetes care dips?  What would be helpful to the YP?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381696" cy="91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7C542C1E-4896-4B3C-939F-4DA882488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92" y="137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3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Being a teenager can be confusing and challenging – </a:t>
            </a:r>
          </a:p>
          <a:p>
            <a:pPr marL="0" indent="0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try to remain patient and kind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Parenting a teenager can also be confusing and challenging –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try to be patient and kind to yourselves!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Have realistic expectations: Some challenges are to be expected during adolescence; pick your battles.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Keep the faith: Adolescence will end!!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Let us know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if things are becoming more difficult and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	you think that extra support or other changes could help.</a:t>
            </a:r>
          </a:p>
          <a:p>
            <a:pPr>
              <a:spcAft>
                <a:spcPts val="0"/>
              </a:spcAft>
            </a:pP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2142094" cy="11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result for ship in choppy waters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0"/>
          <a:stretch/>
        </p:blipFill>
        <p:spPr bwMode="auto">
          <a:xfrm>
            <a:off x="5364088" y="4725144"/>
            <a:ext cx="1656184" cy="83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Nicholson\AppData\Local\Microsoft\Windows\Temporary Internet Files\Content.IE5\J8MLEY2M\MC900390952[1].wm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56992"/>
            <a:ext cx="1003172" cy="99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/>
          <a:stretch/>
        </p:blipFill>
        <p:spPr bwMode="auto">
          <a:xfrm>
            <a:off x="7380312" y="5508585"/>
            <a:ext cx="1742492" cy="12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E49BC84-4DEF-4CD8-80E1-BB8BBF598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312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0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3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C1C93EF2-4785-427F-84A5-F1666490E9CE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14577</TotalTime>
  <Words>956</Words>
  <Application>Microsoft Office PowerPoint</Application>
  <PresentationFormat>On-screen Show (4:3)</PresentationFormat>
  <Paragraphs>140</Paragraphs>
  <Slides>10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Integral</vt:lpstr>
      <vt:lpstr>Default Design</vt:lpstr>
      <vt:lpstr>What to Expect When You’re Expecting a Teenager</vt:lpstr>
      <vt:lpstr>Session Focus</vt:lpstr>
      <vt:lpstr>PowerPoint Presentation</vt:lpstr>
      <vt:lpstr>Teenage Brains</vt:lpstr>
      <vt:lpstr>Online Safety</vt:lpstr>
      <vt:lpstr>What helps? – In general</vt:lpstr>
      <vt:lpstr>What helps? – With challenges </vt:lpstr>
      <vt:lpstr>What helps?  - Shifting responsibility</vt:lpstr>
      <vt:lpstr>Key points</vt:lpstr>
      <vt:lpstr>PowerPoint Presentation</vt:lpstr>
    </vt:vector>
  </TitlesOfParts>
  <Company>East Lancs Hospitals NHS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 for Parents</dc:title>
  <dc:creator>Nicholson Laura M (ELHT) ELCAS</dc:creator>
  <cp:lastModifiedBy>Windows User</cp:lastModifiedBy>
  <cp:revision>210</cp:revision>
  <cp:lastPrinted>2019-08-28T13:52:18Z</cp:lastPrinted>
  <dcterms:created xsi:type="dcterms:W3CDTF">2019-07-08T12:19:17Z</dcterms:created>
  <dcterms:modified xsi:type="dcterms:W3CDTF">2021-07-06T07:12:14Z</dcterms:modified>
</cp:coreProperties>
</file>