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58" r:id="rId3"/>
    <p:sldId id="266" r:id="rId4"/>
    <p:sldId id="261" r:id="rId5"/>
    <p:sldId id="262" r:id="rId6"/>
    <p:sldId id="267" r:id="rId7"/>
    <p:sldId id="263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8" r:id="rId18"/>
    <p:sldId id="279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-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42600-DB0D-4B19-A549-151FE495374E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F8897-F2E2-49FF-8D4B-DC4AE2B64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103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F8897-F2E2-49FF-8D4B-DC4AE2B64D3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50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BAC00-9A8C-4305-8556-798FB88501F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2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4A01BD71-507D-4213-85E2-CB7115BAE3E0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8D140F0-0478-4316-B44F-55E59A5ACFC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1BD71-507D-4213-85E2-CB7115BAE3E0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140F0-0478-4316-B44F-55E59A5ACFC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1BD71-507D-4213-85E2-CB7115BAE3E0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140F0-0478-4316-B44F-55E59A5ACFC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4A01BD71-507D-4213-85E2-CB7115BAE3E0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140F0-0478-4316-B44F-55E59A5ACFC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4A01BD71-507D-4213-85E2-CB7115BAE3E0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8D140F0-0478-4316-B44F-55E59A5ACFC2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A01BD71-507D-4213-85E2-CB7115BAE3E0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8D140F0-0478-4316-B44F-55E59A5ACFC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4A01BD71-507D-4213-85E2-CB7115BAE3E0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8D140F0-0478-4316-B44F-55E59A5ACFC2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1BD71-507D-4213-85E2-CB7115BAE3E0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140F0-0478-4316-B44F-55E59A5ACFC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A01BD71-507D-4213-85E2-CB7115BAE3E0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8D140F0-0478-4316-B44F-55E59A5ACFC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4A01BD71-507D-4213-85E2-CB7115BAE3E0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8D140F0-0478-4316-B44F-55E59A5ACFC2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4A01BD71-507D-4213-85E2-CB7115BAE3E0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8D140F0-0478-4316-B44F-55E59A5ACFC2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4A01BD71-507D-4213-85E2-CB7115BAE3E0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8D140F0-0478-4316-B44F-55E59A5ACFC2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0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hyperlink" Target="mailto:kidsdiabetes@elht.nhs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wav"/><Relationship Id="rId7" Type="http://schemas.openxmlformats.org/officeDocument/2006/relationships/image" Target="../media/image6.png"/><Relationship Id="rId2" Type="http://schemas.microsoft.com/office/2007/relationships/media" Target="../media/media3.wav"/><Relationship Id="rId1" Type="http://schemas.openxmlformats.org/officeDocument/2006/relationships/video" Target="https://www.youtube.com/embed/kcwGo54tzbo" TargetMode="External"/><Relationship Id="rId6" Type="http://schemas.openxmlformats.org/officeDocument/2006/relationships/hyperlink" Target="https://www.cypdiabetesnetwork.nhs.uk/news/starting-secondary-school-with-type-1-diabetes-short-video/" TargetMode="Externa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hyperlink" Target="https://www.novonordisk.co.uk/content/dam/UK/AFFILIATE/www-novonordisk-co-uk/Home/Health%20Care%20Professionals/Documents/BC_3935_NN_With%20You%20All%20The%20Way%20-%20Goals%20of%20diabetes%20education%20-%20Digital%2010-11_V3_FINAL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549275"/>
            <a:ext cx="7772400" cy="4751388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00B0F0"/>
                </a:solidFill>
              </a:rPr>
              <a:t>  </a:t>
            </a:r>
            <a:r>
              <a:rPr lang="en-GB" sz="6000" b="1" dirty="0" smtClean="0">
                <a:solidFill>
                  <a:srgbClr val="00B0F0"/>
                </a:solidFill>
              </a:rPr>
              <a:t>Moving up to high school</a:t>
            </a:r>
            <a:endParaRPr lang="en-GB" sz="6000" b="1" dirty="0">
              <a:solidFill>
                <a:srgbClr val="00B0F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476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0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Changes </a:t>
            </a:r>
            <a:r>
              <a:rPr lang="en-GB" dirty="0"/>
              <a:t>in BG with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different </a:t>
            </a:r>
            <a:r>
              <a:rPr lang="en-GB" dirty="0"/>
              <a:t>a</a:t>
            </a:r>
            <a:r>
              <a:rPr lang="en-GB" dirty="0" smtClean="0"/>
              <a:t>ctivities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64008" indent="0">
              <a:buNone/>
            </a:pPr>
            <a:endParaRPr lang="en-GB" dirty="0"/>
          </a:p>
          <a:p>
            <a:r>
              <a:rPr lang="en-GB" dirty="0" smtClean="0">
                <a:solidFill>
                  <a:schemeClr val="bg2"/>
                </a:solidFill>
              </a:rPr>
              <a:t>Are you competitive?	</a:t>
            </a:r>
          </a:p>
          <a:p>
            <a:r>
              <a:rPr lang="en-GB" dirty="0" smtClean="0">
                <a:solidFill>
                  <a:schemeClr val="bg2"/>
                </a:solidFill>
              </a:rPr>
              <a:t>Activities that raise BG</a:t>
            </a:r>
          </a:p>
          <a:p>
            <a:r>
              <a:rPr lang="en-GB" dirty="0" smtClean="0">
                <a:solidFill>
                  <a:schemeClr val="bg2"/>
                </a:solidFill>
              </a:rPr>
              <a:t>Activities that drop BG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 smtClean="0">
                <a:solidFill>
                  <a:schemeClr val="bg2"/>
                </a:solidFill>
              </a:rPr>
              <a:t>Find </a:t>
            </a:r>
            <a:r>
              <a:rPr lang="en-GB" dirty="0">
                <a:solidFill>
                  <a:schemeClr val="bg2"/>
                </a:solidFill>
              </a:rPr>
              <a:t>out how your body </a:t>
            </a:r>
          </a:p>
          <a:p>
            <a:pPr marL="64008" indent="0">
              <a:buNone/>
            </a:pPr>
            <a:r>
              <a:rPr lang="en-GB" dirty="0" smtClean="0">
                <a:solidFill>
                  <a:schemeClr val="bg2"/>
                </a:solidFill>
              </a:rPr>
              <a:t>    reacts </a:t>
            </a:r>
            <a:r>
              <a:rPr lang="en-GB" dirty="0">
                <a:solidFill>
                  <a:schemeClr val="bg2"/>
                </a:solidFill>
              </a:rPr>
              <a:t>to different </a:t>
            </a:r>
            <a:r>
              <a:rPr lang="en-GB" dirty="0" smtClean="0">
                <a:solidFill>
                  <a:schemeClr val="bg2"/>
                </a:solidFill>
              </a:rPr>
              <a:t>activities</a:t>
            </a:r>
            <a:endParaRPr lang="en-GB" dirty="0">
              <a:solidFill>
                <a:schemeClr val="bg2"/>
              </a:solidFill>
            </a:endParaRPr>
          </a:p>
          <a:p>
            <a:endParaRPr lang="en-GB" dirty="0" smtClean="0">
              <a:solidFill>
                <a:schemeClr val="bg2"/>
              </a:solidFill>
            </a:endParaRPr>
          </a:p>
        </p:txBody>
      </p:sp>
      <p:pic>
        <p:nvPicPr>
          <p:cNvPr id="3074" name="Picture 2" descr="C:\Users\ashwortha21\AppData\Local\Microsoft\Windows\Temporary Internet Files\Content.IE5\BWTCV8XX\1200px-Blood_Glucose_Testing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0648"/>
            <a:ext cx="3140777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shwortha21\AppData\Local\Microsoft\Windows\Temporary Internet Files\Content.IE5\BWTCV8XX\clipart0221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895" y="3140968"/>
            <a:ext cx="2517273" cy="32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5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/>
          <a:lstStyle/>
          <a:p>
            <a:pPr algn="ctr"/>
            <a:r>
              <a:rPr lang="en-GB" dirty="0" smtClean="0"/>
              <a:t>Type of activity and BG</a:t>
            </a:r>
            <a:endParaRPr lang="en-GB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5"/>
          <a:srcRect l="4364" t="11447" r="5950" b="25495"/>
          <a:stretch/>
        </p:blipFill>
        <p:spPr>
          <a:xfrm>
            <a:off x="179512" y="1340768"/>
            <a:ext cx="8640960" cy="5400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9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Anaerobic vs Aerobic Activities</a:t>
            </a:r>
            <a:endParaRPr lang="en-GB" sz="4000" dirty="0"/>
          </a:p>
        </p:txBody>
      </p:sp>
      <p:pic>
        <p:nvPicPr>
          <p:cNvPr id="4" name="Picture 2" descr="C:\Users\ashwortha21\AppData\Local\Microsoft\Windows\Temporary Internet Files\Content.Outlook\SCTQB88G\Screenshot_20181119-070346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r="19265"/>
          <a:stretch/>
        </p:blipFill>
        <p:spPr bwMode="auto">
          <a:xfrm>
            <a:off x="395536" y="1484784"/>
            <a:ext cx="856895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0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8435280" cy="1399032"/>
          </a:xfrm>
        </p:spPr>
        <p:txBody>
          <a:bodyPr/>
          <a:lstStyle/>
          <a:p>
            <a:r>
              <a:rPr lang="en-GB" dirty="0" smtClean="0"/>
              <a:t>What do you </a:t>
            </a:r>
            <a:br>
              <a:rPr lang="en-GB" dirty="0" smtClean="0"/>
            </a:br>
            <a:r>
              <a:rPr lang="en-GB" dirty="0" smtClean="0"/>
              <a:t>need for activity?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BG checking and hypo kit</a:t>
            </a:r>
          </a:p>
          <a:p>
            <a:r>
              <a:rPr lang="en-GB" dirty="0">
                <a:solidFill>
                  <a:schemeClr val="bg2"/>
                </a:solidFill>
              </a:rPr>
              <a:t>C</a:t>
            </a:r>
            <a:r>
              <a:rPr lang="en-GB" dirty="0" smtClean="0">
                <a:solidFill>
                  <a:schemeClr val="bg2"/>
                </a:solidFill>
              </a:rPr>
              <a:t>heck </a:t>
            </a:r>
            <a:r>
              <a:rPr lang="en-GB" dirty="0">
                <a:solidFill>
                  <a:schemeClr val="bg2"/>
                </a:solidFill>
              </a:rPr>
              <a:t>BG-before and after and maybe during (if new </a:t>
            </a:r>
            <a:r>
              <a:rPr lang="en-GB" dirty="0" smtClean="0">
                <a:solidFill>
                  <a:schemeClr val="bg2"/>
                </a:solidFill>
              </a:rPr>
              <a:t>activity)</a:t>
            </a:r>
            <a:endParaRPr lang="en-GB" dirty="0">
              <a:solidFill>
                <a:schemeClr val="bg2"/>
              </a:solidFill>
            </a:endParaRPr>
          </a:p>
          <a:p>
            <a:r>
              <a:rPr lang="en-GB" dirty="0" smtClean="0">
                <a:solidFill>
                  <a:schemeClr val="bg2"/>
                </a:solidFill>
              </a:rPr>
              <a:t>Time </a:t>
            </a:r>
            <a:r>
              <a:rPr lang="en-GB" dirty="0">
                <a:solidFill>
                  <a:schemeClr val="bg2"/>
                </a:solidFill>
              </a:rPr>
              <a:t>of </a:t>
            </a:r>
            <a:r>
              <a:rPr lang="en-GB" dirty="0" smtClean="0">
                <a:solidFill>
                  <a:schemeClr val="bg2"/>
                </a:solidFill>
              </a:rPr>
              <a:t>day(just after/just before meal)</a:t>
            </a:r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Type of </a:t>
            </a:r>
            <a:r>
              <a:rPr lang="en-GB" dirty="0" smtClean="0">
                <a:solidFill>
                  <a:schemeClr val="bg2"/>
                </a:solidFill>
              </a:rPr>
              <a:t>activity, intensity and for how long</a:t>
            </a:r>
          </a:p>
          <a:p>
            <a:r>
              <a:rPr lang="en-GB" dirty="0" smtClean="0">
                <a:solidFill>
                  <a:schemeClr val="bg2"/>
                </a:solidFill>
              </a:rPr>
              <a:t>How you react to different activities: BG goes up or down</a:t>
            </a:r>
            <a:endParaRPr lang="en-GB" dirty="0">
              <a:solidFill>
                <a:schemeClr val="bg2"/>
              </a:solidFill>
            </a:endParaRPr>
          </a:p>
          <a:p>
            <a:endParaRPr lang="en-GB" dirty="0">
              <a:solidFill>
                <a:schemeClr val="bg2"/>
              </a:solidFill>
            </a:endParaRPr>
          </a:p>
        </p:txBody>
      </p:sp>
      <p:pic>
        <p:nvPicPr>
          <p:cNvPr id="2050" name="Picture 2" descr="C:\Users\ashwortha21\AppData\Local\Microsoft\Windows\Temporary Internet Files\Content.IE5\AFDJMVB6\are-you-prepared-chalkboard_prep-for-schools-blog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2727"/>
            <a:ext cx="3475773" cy="174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2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Make a plan at home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754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3600" dirty="0" smtClean="0">
                <a:solidFill>
                  <a:schemeClr val="bg2"/>
                </a:solidFill>
              </a:rPr>
              <a:t>What activities you do for how long and when</a:t>
            </a:r>
          </a:p>
          <a:p>
            <a:r>
              <a:rPr lang="en-GB" sz="3600" dirty="0" smtClean="0">
                <a:solidFill>
                  <a:schemeClr val="bg2"/>
                </a:solidFill>
              </a:rPr>
              <a:t>How these activities</a:t>
            </a:r>
          </a:p>
          <a:p>
            <a:pPr marL="64008" indent="0">
              <a:buNone/>
            </a:pPr>
            <a:r>
              <a:rPr lang="en-GB" sz="3600" dirty="0">
                <a:solidFill>
                  <a:schemeClr val="bg2"/>
                </a:solidFill>
              </a:rPr>
              <a:t> </a:t>
            </a:r>
            <a:r>
              <a:rPr lang="en-GB" sz="3600" dirty="0" smtClean="0">
                <a:solidFill>
                  <a:schemeClr val="bg2"/>
                </a:solidFill>
              </a:rPr>
              <a:t>  affect your BG</a:t>
            </a:r>
          </a:p>
          <a:p>
            <a:r>
              <a:rPr lang="en-GB" sz="3600" dirty="0" smtClean="0">
                <a:solidFill>
                  <a:schemeClr val="bg2"/>
                </a:solidFill>
              </a:rPr>
              <a:t>What you can do</a:t>
            </a:r>
          </a:p>
          <a:p>
            <a:pPr marL="64008" indent="0">
              <a:buNone/>
            </a:pPr>
            <a:r>
              <a:rPr lang="en-GB" sz="3600" dirty="0">
                <a:solidFill>
                  <a:schemeClr val="bg2"/>
                </a:solidFill>
              </a:rPr>
              <a:t> </a:t>
            </a:r>
            <a:r>
              <a:rPr lang="en-GB" sz="3600" dirty="0" smtClean="0">
                <a:solidFill>
                  <a:schemeClr val="bg2"/>
                </a:solidFill>
              </a:rPr>
              <a:t>  to keep BG on </a:t>
            </a:r>
          </a:p>
          <a:p>
            <a:pPr marL="64008" indent="0">
              <a:buNone/>
            </a:pPr>
            <a:r>
              <a:rPr lang="en-GB" sz="3600" dirty="0">
                <a:solidFill>
                  <a:schemeClr val="bg2"/>
                </a:solidFill>
              </a:rPr>
              <a:t> </a:t>
            </a:r>
            <a:r>
              <a:rPr lang="en-GB" sz="3600" dirty="0" smtClean="0">
                <a:solidFill>
                  <a:schemeClr val="bg2"/>
                </a:solidFill>
              </a:rPr>
              <a:t>  target</a:t>
            </a:r>
            <a:endParaRPr lang="en-GB" sz="3600" dirty="0">
              <a:solidFill>
                <a:schemeClr val="bg2"/>
              </a:solidFill>
            </a:endParaRPr>
          </a:p>
        </p:txBody>
      </p:sp>
      <p:pic>
        <p:nvPicPr>
          <p:cNvPr id="4098" name="Picture 2" descr="C:\Users\ashwortha21\AppData\Local\Microsoft\Windows\Temporary Internet Files\Content.IE5\BNKD87QC\2031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68960"/>
            <a:ext cx="3245346" cy="33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34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What you can do to </a:t>
            </a:r>
            <a:br>
              <a:rPr lang="en-GB" sz="4000" dirty="0" smtClean="0"/>
            </a:br>
            <a:r>
              <a:rPr lang="en-GB" sz="4000" dirty="0" smtClean="0"/>
              <a:t>manage BG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64008" indent="0">
              <a:buNone/>
            </a:pPr>
            <a:r>
              <a:rPr lang="en-GB" b="1" dirty="0" smtClean="0">
                <a:solidFill>
                  <a:schemeClr val="bg2"/>
                </a:solidFill>
              </a:rPr>
              <a:t>If your BG goes down with the activity:</a:t>
            </a:r>
          </a:p>
          <a:p>
            <a:r>
              <a:rPr lang="en-GB" dirty="0" smtClean="0">
                <a:solidFill>
                  <a:schemeClr val="bg2"/>
                </a:solidFill>
              </a:rPr>
              <a:t>Reduce </a:t>
            </a:r>
            <a:r>
              <a:rPr lang="en-GB" dirty="0">
                <a:solidFill>
                  <a:schemeClr val="bg2"/>
                </a:solidFill>
              </a:rPr>
              <a:t>insulin </a:t>
            </a:r>
            <a:r>
              <a:rPr lang="en-GB" dirty="0" smtClean="0">
                <a:solidFill>
                  <a:schemeClr val="bg2"/>
                </a:solidFill>
              </a:rPr>
              <a:t>at meal before activity(if activity is in less </a:t>
            </a:r>
            <a:r>
              <a:rPr lang="en-GB" dirty="0">
                <a:solidFill>
                  <a:schemeClr val="bg2"/>
                </a:solidFill>
              </a:rPr>
              <a:t>than 2 </a:t>
            </a:r>
            <a:r>
              <a:rPr lang="en-GB" dirty="0" smtClean="0">
                <a:solidFill>
                  <a:schemeClr val="bg2"/>
                </a:solidFill>
              </a:rPr>
              <a:t>hours after you eat) OR</a:t>
            </a:r>
            <a:endParaRPr lang="en-GB" dirty="0">
              <a:solidFill>
                <a:schemeClr val="bg2"/>
              </a:solidFill>
            </a:endParaRPr>
          </a:p>
          <a:p>
            <a:r>
              <a:rPr lang="en-GB" dirty="0" smtClean="0">
                <a:solidFill>
                  <a:schemeClr val="bg2"/>
                </a:solidFill>
              </a:rPr>
              <a:t>15g carb snack before activity </a:t>
            </a:r>
            <a:r>
              <a:rPr lang="en-GB" dirty="0">
                <a:solidFill>
                  <a:schemeClr val="bg2"/>
                </a:solidFill>
              </a:rPr>
              <a:t>if BG less than </a:t>
            </a:r>
            <a:r>
              <a:rPr lang="en-GB" dirty="0" smtClean="0">
                <a:solidFill>
                  <a:schemeClr val="bg2"/>
                </a:solidFill>
              </a:rPr>
              <a:t>7mmol </a:t>
            </a:r>
          </a:p>
          <a:p>
            <a:pPr marL="64008" indent="0">
              <a:buNone/>
            </a:pPr>
            <a:r>
              <a:rPr lang="en-GB" b="1" dirty="0" smtClean="0">
                <a:solidFill>
                  <a:schemeClr val="bg2"/>
                </a:solidFill>
              </a:rPr>
              <a:t>If your BG goes up with the activity:</a:t>
            </a:r>
          </a:p>
          <a:p>
            <a:r>
              <a:rPr lang="en-GB" sz="3200" dirty="0">
                <a:solidFill>
                  <a:schemeClr val="bg2"/>
                </a:solidFill>
                <a:ea typeface="Times New Roman"/>
                <a:cs typeface="Arial"/>
              </a:rPr>
              <a:t>Give half of suggested correction at </a:t>
            </a:r>
            <a:r>
              <a:rPr lang="en-GB" sz="3200" dirty="0" smtClean="0">
                <a:solidFill>
                  <a:schemeClr val="bg2"/>
                </a:solidFill>
                <a:ea typeface="Times New Roman"/>
                <a:cs typeface="Arial"/>
              </a:rPr>
              <a:t>meal after activity</a:t>
            </a:r>
            <a:endParaRPr lang="en-GB" sz="1800" dirty="0">
              <a:solidFill>
                <a:schemeClr val="bg2"/>
              </a:solidFill>
              <a:latin typeface="Calibri"/>
              <a:ea typeface="Calibri"/>
              <a:cs typeface="Times New Roman"/>
            </a:endParaRPr>
          </a:p>
          <a:p>
            <a:endParaRPr lang="en-GB" dirty="0">
              <a:solidFill>
                <a:schemeClr val="bg2"/>
              </a:solidFill>
            </a:endParaRP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6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99032"/>
          </a:xfrm>
        </p:spPr>
        <p:txBody>
          <a:bodyPr/>
          <a:lstStyle/>
          <a:p>
            <a:pPr algn="ctr"/>
            <a:r>
              <a:rPr lang="en-GB" dirty="0" smtClean="0"/>
              <a:t>Example of a Plan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068348"/>
              </p:ext>
            </p:extLst>
          </p:nvPr>
        </p:nvGraphicFramePr>
        <p:xfrm>
          <a:off x="755576" y="1196752"/>
          <a:ext cx="7581530" cy="5431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6306"/>
                <a:gridCol w="1516306"/>
                <a:gridCol w="1516306"/>
                <a:gridCol w="1516306"/>
                <a:gridCol w="1516306"/>
              </a:tblGrid>
              <a:tr h="578931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Activity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For how long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How affects BG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When doing it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Plan</a:t>
                      </a:r>
                      <a:endParaRPr lang="en-GB" sz="1600" dirty="0"/>
                    </a:p>
                  </a:txBody>
                  <a:tcPr/>
                </a:tc>
              </a:tr>
              <a:tr h="9200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Football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1 hour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Drops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11am</a:t>
                      </a:r>
                      <a:endParaRPr lang="en-GB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  <a:latin typeface="+mn-lt"/>
                          <a:ea typeface="Times New Roman"/>
                          <a:cs typeface="Arial"/>
                        </a:rPr>
                        <a:t>If BG less 7-have extra 15g carbs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12054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High intensity interval training</a:t>
                      </a:r>
                      <a:endParaRPr lang="en-GB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30 mins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Increases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10am</a:t>
                      </a:r>
                      <a:endParaRPr lang="en-GB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Give half of suggested correction </a:t>
                      </a:r>
                      <a:r>
                        <a:rPr lang="en-GB" sz="1600" dirty="0"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at lunch 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14907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Cross country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1 hour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Drops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9am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Reduce insulin at </a:t>
                      </a:r>
                      <a:r>
                        <a:rPr lang="en-GB" sz="1600" kern="1200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breakfast by 10-20% (1-2 units)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12054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Lunchtime gym</a:t>
                      </a:r>
                      <a:endParaRPr lang="en-GB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30 mins</a:t>
                      </a:r>
                      <a:endParaRPr lang="en-GB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Don’t know, never done it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12.30</a:t>
                      </a:r>
                      <a:endParaRPr lang="en-GB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If BG less 7-have extra 15g </a:t>
                      </a:r>
                      <a:r>
                        <a:rPr lang="en-GB" sz="1600" dirty="0" smtClean="0"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carbs and reflect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2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Activity when on an insulin pump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11256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2000" b="1" dirty="0" smtClean="0">
                <a:solidFill>
                  <a:schemeClr val="bg2"/>
                </a:solidFill>
              </a:rPr>
              <a:t>Activity </a:t>
            </a:r>
            <a:r>
              <a:rPr lang="en-GB" sz="2000" b="1" dirty="0">
                <a:solidFill>
                  <a:schemeClr val="bg2"/>
                </a:solidFill>
              </a:rPr>
              <a:t>is often associated with the need for less insulin, and </a:t>
            </a:r>
            <a:r>
              <a:rPr lang="en-GB" sz="2000" b="1" dirty="0" smtClean="0">
                <a:solidFill>
                  <a:schemeClr val="bg2"/>
                </a:solidFill>
              </a:rPr>
              <a:t>therefore if on a pump, </a:t>
            </a:r>
            <a:r>
              <a:rPr lang="en-GB" sz="2000" b="1" dirty="0">
                <a:solidFill>
                  <a:schemeClr val="bg2"/>
                </a:solidFill>
              </a:rPr>
              <a:t>the option </a:t>
            </a:r>
            <a:r>
              <a:rPr lang="en-GB" sz="2000" b="1" dirty="0" smtClean="0">
                <a:solidFill>
                  <a:schemeClr val="bg2"/>
                </a:solidFill>
              </a:rPr>
              <a:t>to decrease </a:t>
            </a:r>
            <a:r>
              <a:rPr lang="en-GB" sz="2000" b="1" dirty="0">
                <a:solidFill>
                  <a:schemeClr val="bg2"/>
                </a:solidFill>
              </a:rPr>
              <a:t>the basal rate </a:t>
            </a:r>
            <a:r>
              <a:rPr lang="en-GB" sz="2000" b="1" dirty="0" smtClean="0">
                <a:solidFill>
                  <a:schemeClr val="bg2"/>
                </a:solidFill>
              </a:rPr>
              <a:t>is useful</a:t>
            </a:r>
            <a:endParaRPr lang="en-GB" sz="2000" b="1" dirty="0">
              <a:solidFill>
                <a:schemeClr val="bg2"/>
              </a:solidFill>
            </a:endParaRPr>
          </a:p>
          <a:p>
            <a:r>
              <a:rPr lang="en-GB" sz="2000" b="1" dirty="0" smtClean="0">
                <a:solidFill>
                  <a:schemeClr val="bg2"/>
                </a:solidFill>
              </a:rPr>
              <a:t>Things </a:t>
            </a:r>
            <a:r>
              <a:rPr lang="en-GB" sz="2000" b="1" dirty="0">
                <a:solidFill>
                  <a:schemeClr val="bg2"/>
                </a:solidFill>
              </a:rPr>
              <a:t>to think about:</a:t>
            </a:r>
          </a:p>
          <a:p>
            <a:pPr marL="64008" indent="0">
              <a:buNone/>
            </a:pPr>
            <a:r>
              <a:rPr lang="en-GB" sz="2000" b="1" i="1" dirty="0" smtClean="0">
                <a:solidFill>
                  <a:schemeClr val="bg2"/>
                </a:solidFill>
              </a:rPr>
              <a:t>	• </a:t>
            </a:r>
            <a:r>
              <a:rPr lang="en-GB" sz="2000" b="1" dirty="0">
                <a:solidFill>
                  <a:schemeClr val="bg2"/>
                </a:solidFill>
              </a:rPr>
              <a:t>will </a:t>
            </a:r>
            <a:r>
              <a:rPr lang="en-GB" sz="2000" b="1" dirty="0" smtClean="0">
                <a:solidFill>
                  <a:schemeClr val="bg2"/>
                </a:solidFill>
              </a:rPr>
              <a:t>you need </a:t>
            </a:r>
            <a:r>
              <a:rPr lang="en-GB" sz="2000" b="1" dirty="0">
                <a:solidFill>
                  <a:schemeClr val="bg2"/>
                </a:solidFill>
              </a:rPr>
              <a:t>to take </a:t>
            </a:r>
            <a:r>
              <a:rPr lang="en-GB" sz="2000" b="1" dirty="0" smtClean="0">
                <a:solidFill>
                  <a:schemeClr val="bg2"/>
                </a:solidFill>
              </a:rPr>
              <a:t>your pump </a:t>
            </a:r>
            <a:r>
              <a:rPr lang="en-GB" sz="2000" b="1" dirty="0">
                <a:solidFill>
                  <a:schemeClr val="bg2"/>
                </a:solidFill>
              </a:rPr>
              <a:t>off to participate </a:t>
            </a:r>
            <a:r>
              <a:rPr lang="en-GB" sz="2000" b="1" dirty="0" smtClean="0">
                <a:solidFill>
                  <a:schemeClr val="bg2"/>
                </a:solidFill>
              </a:rPr>
              <a:t>	in the 	activity?</a:t>
            </a:r>
          </a:p>
          <a:p>
            <a:pPr marL="64008" indent="0">
              <a:buNone/>
            </a:pPr>
            <a:r>
              <a:rPr lang="en-GB" sz="2000" b="1" i="1" dirty="0">
                <a:solidFill>
                  <a:schemeClr val="bg2"/>
                </a:solidFill>
              </a:rPr>
              <a:t>	</a:t>
            </a:r>
            <a:r>
              <a:rPr lang="en-GB" sz="2000" b="1" i="1" dirty="0" smtClean="0">
                <a:solidFill>
                  <a:schemeClr val="bg2"/>
                </a:solidFill>
              </a:rPr>
              <a:t>• </a:t>
            </a:r>
            <a:r>
              <a:rPr lang="en-GB" sz="2000" b="1" dirty="0">
                <a:solidFill>
                  <a:schemeClr val="bg2"/>
                </a:solidFill>
              </a:rPr>
              <a:t>if </a:t>
            </a:r>
            <a:r>
              <a:rPr lang="en-GB" sz="2000" b="1" dirty="0" smtClean="0">
                <a:solidFill>
                  <a:schemeClr val="bg2"/>
                </a:solidFill>
              </a:rPr>
              <a:t>you are </a:t>
            </a:r>
            <a:r>
              <a:rPr lang="en-GB" sz="2000" b="1" dirty="0">
                <a:solidFill>
                  <a:schemeClr val="bg2"/>
                </a:solidFill>
              </a:rPr>
              <a:t>wearing </a:t>
            </a:r>
            <a:r>
              <a:rPr lang="en-GB" sz="2000" b="1" dirty="0" smtClean="0">
                <a:solidFill>
                  <a:schemeClr val="bg2"/>
                </a:solidFill>
              </a:rPr>
              <a:t>the </a:t>
            </a:r>
            <a:r>
              <a:rPr lang="en-GB" sz="2000" b="1" dirty="0">
                <a:solidFill>
                  <a:schemeClr val="bg2"/>
                </a:solidFill>
              </a:rPr>
              <a:t>pump, will </a:t>
            </a:r>
            <a:r>
              <a:rPr lang="en-GB" sz="2000" b="1" dirty="0" smtClean="0">
                <a:solidFill>
                  <a:schemeClr val="bg2"/>
                </a:solidFill>
              </a:rPr>
              <a:t>you reduce your basal 	rate during </a:t>
            </a:r>
            <a:r>
              <a:rPr lang="en-GB" sz="2000" b="1" dirty="0">
                <a:solidFill>
                  <a:schemeClr val="bg2"/>
                </a:solidFill>
              </a:rPr>
              <a:t>the activity?</a:t>
            </a:r>
          </a:p>
          <a:p>
            <a:pPr marL="64008" indent="0">
              <a:buNone/>
            </a:pPr>
            <a:r>
              <a:rPr lang="en-GB" sz="2000" b="1" i="1" dirty="0" smtClean="0">
                <a:solidFill>
                  <a:schemeClr val="bg2"/>
                </a:solidFill>
              </a:rPr>
              <a:t>	• </a:t>
            </a:r>
            <a:r>
              <a:rPr lang="en-GB" sz="2000" b="1" dirty="0">
                <a:solidFill>
                  <a:schemeClr val="bg2"/>
                </a:solidFill>
              </a:rPr>
              <a:t>will </a:t>
            </a:r>
            <a:r>
              <a:rPr lang="en-GB" sz="2000" b="1" dirty="0" smtClean="0">
                <a:solidFill>
                  <a:schemeClr val="bg2"/>
                </a:solidFill>
              </a:rPr>
              <a:t>you reduced your basal </a:t>
            </a:r>
            <a:r>
              <a:rPr lang="en-GB" sz="2000" b="1" dirty="0">
                <a:solidFill>
                  <a:schemeClr val="bg2"/>
                </a:solidFill>
              </a:rPr>
              <a:t>rate </a:t>
            </a:r>
            <a:r>
              <a:rPr lang="en-GB" sz="2000" b="1" dirty="0" smtClean="0">
                <a:solidFill>
                  <a:schemeClr val="bg2"/>
                </a:solidFill>
              </a:rPr>
              <a:t>after </a:t>
            </a:r>
            <a:r>
              <a:rPr lang="en-GB" sz="2000" b="1" dirty="0">
                <a:solidFill>
                  <a:schemeClr val="bg2"/>
                </a:solidFill>
              </a:rPr>
              <a:t>the </a:t>
            </a:r>
            <a:r>
              <a:rPr lang="en-GB" sz="2000" b="1" dirty="0" smtClean="0">
                <a:solidFill>
                  <a:schemeClr val="bg2"/>
                </a:solidFill>
              </a:rPr>
              <a:t>activity</a:t>
            </a:r>
            <a:r>
              <a:rPr lang="en-GB" sz="2000" b="1" dirty="0">
                <a:solidFill>
                  <a:schemeClr val="bg2"/>
                </a:solidFill>
              </a:rPr>
              <a:t>, and </a:t>
            </a:r>
            <a:r>
              <a:rPr lang="en-GB" sz="2000" b="1" dirty="0" smtClean="0">
                <a:solidFill>
                  <a:schemeClr val="bg2"/>
                </a:solidFill>
              </a:rPr>
              <a:t>	how long </a:t>
            </a:r>
            <a:r>
              <a:rPr lang="en-GB" sz="2000" b="1" dirty="0">
                <a:solidFill>
                  <a:schemeClr val="bg2"/>
                </a:solidFill>
              </a:rPr>
              <a:t>for?</a:t>
            </a:r>
          </a:p>
          <a:p>
            <a:pPr marL="64008" indent="0">
              <a:buNone/>
            </a:pPr>
            <a:r>
              <a:rPr lang="en-GB" sz="2000" b="1" i="1" dirty="0" smtClean="0">
                <a:solidFill>
                  <a:schemeClr val="bg2"/>
                </a:solidFill>
              </a:rPr>
              <a:t>	• </a:t>
            </a:r>
            <a:r>
              <a:rPr lang="en-GB" sz="2000" b="1" dirty="0">
                <a:solidFill>
                  <a:schemeClr val="bg2"/>
                </a:solidFill>
              </a:rPr>
              <a:t>will </a:t>
            </a:r>
            <a:r>
              <a:rPr lang="en-GB" sz="2000" b="1" dirty="0" smtClean="0">
                <a:solidFill>
                  <a:schemeClr val="bg2"/>
                </a:solidFill>
              </a:rPr>
              <a:t>you have an </a:t>
            </a:r>
            <a:r>
              <a:rPr lang="en-GB" sz="2000" b="1" dirty="0">
                <a:solidFill>
                  <a:schemeClr val="bg2"/>
                </a:solidFill>
              </a:rPr>
              <a:t>extra activity snack, or can </a:t>
            </a:r>
            <a:r>
              <a:rPr lang="en-GB" sz="2000" b="1" dirty="0" smtClean="0">
                <a:solidFill>
                  <a:schemeClr val="bg2"/>
                </a:solidFill>
              </a:rPr>
              <a:t>BG be 	managed </a:t>
            </a:r>
            <a:r>
              <a:rPr lang="en-GB" sz="2000" b="1" dirty="0">
                <a:solidFill>
                  <a:schemeClr val="bg2"/>
                </a:solidFill>
              </a:rPr>
              <a:t>by </a:t>
            </a:r>
            <a:r>
              <a:rPr lang="en-GB" sz="2000" b="1" dirty="0" smtClean="0">
                <a:solidFill>
                  <a:schemeClr val="bg2"/>
                </a:solidFill>
              </a:rPr>
              <a:t>reducing your insulin dose </a:t>
            </a:r>
            <a:r>
              <a:rPr lang="en-GB" sz="2000" b="1" dirty="0">
                <a:solidFill>
                  <a:schemeClr val="bg2"/>
                </a:solidFill>
              </a:rPr>
              <a:t>with the meal </a:t>
            </a:r>
            <a:r>
              <a:rPr lang="en-GB" sz="2000" b="1" dirty="0" smtClean="0">
                <a:solidFill>
                  <a:schemeClr val="bg2"/>
                </a:solidFill>
              </a:rPr>
              <a:t>	before?</a:t>
            </a:r>
            <a:endParaRPr lang="en-GB" sz="2000" b="1" dirty="0">
              <a:solidFill>
                <a:schemeClr val="bg2"/>
              </a:solidFill>
            </a:endParaRPr>
          </a:p>
          <a:p>
            <a:r>
              <a:rPr lang="en-GB" sz="2000" b="1" dirty="0" smtClean="0">
                <a:solidFill>
                  <a:schemeClr val="bg2"/>
                </a:solidFill>
              </a:rPr>
              <a:t>Adjusting </a:t>
            </a:r>
            <a:r>
              <a:rPr lang="en-GB" sz="2000" b="1" dirty="0">
                <a:solidFill>
                  <a:schemeClr val="bg2"/>
                </a:solidFill>
              </a:rPr>
              <a:t>insulin </a:t>
            </a:r>
            <a:r>
              <a:rPr lang="en-GB" sz="2000" b="1" dirty="0" smtClean="0">
                <a:solidFill>
                  <a:schemeClr val="bg2"/>
                </a:solidFill>
              </a:rPr>
              <a:t>for activity </a:t>
            </a:r>
            <a:r>
              <a:rPr lang="en-GB" sz="2000" b="1" dirty="0">
                <a:solidFill>
                  <a:schemeClr val="bg2"/>
                </a:solidFill>
              </a:rPr>
              <a:t>is often a process of trial and error, as each individual reacts differently</a:t>
            </a:r>
          </a:p>
          <a:p>
            <a:endParaRPr lang="en-GB" sz="2000" b="1" dirty="0">
              <a:solidFill>
                <a:schemeClr val="bg2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5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3200" dirty="0" smtClean="0">
                <a:solidFill>
                  <a:schemeClr val="bg2"/>
                </a:solidFill>
              </a:rPr>
              <a:t>Some </a:t>
            </a:r>
            <a:r>
              <a:rPr lang="en-GB" sz="3200" dirty="0">
                <a:solidFill>
                  <a:schemeClr val="bg2"/>
                </a:solidFill>
              </a:rPr>
              <a:t>suggested insulin dose </a:t>
            </a:r>
            <a:r>
              <a:rPr lang="en-GB" sz="3200" dirty="0" smtClean="0">
                <a:solidFill>
                  <a:schemeClr val="bg2"/>
                </a:solidFill>
              </a:rPr>
              <a:t>adjustments with Activities</a:t>
            </a:r>
            <a:r>
              <a:rPr lang="en-GB" sz="3200" dirty="0">
                <a:solidFill>
                  <a:schemeClr val="bg2"/>
                </a:solidFill>
              </a:rPr>
              <a:t/>
            </a:r>
            <a:br>
              <a:rPr lang="en-GB" sz="3200" dirty="0">
                <a:solidFill>
                  <a:schemeClr val="bg2"/>
                </a:solidFill>
              </a:rPr>
            </a:br>
            <a:endParaRPr lang="en-GB" sz="3200" dirty="0"/>
          </a:p>
        </p:txBody>
      </p:sp>
      <p:pic>
        <p:nvPicPr>
          <p:cNvPr id="4" name="Picture 2" descr="C:\Users\ashwortha21\AppData\Local\Microsoft\Windows\Temporary Internet Files\Content.Outlook\SCTQB88G\Screenshot_20181119-065907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8" r="14026" b="8280"/>
          <a:stretch/>
        </p:blipFill>
        <p:spPr bwMode="auto">
          <a:xfrm>
            <a:off x="755576" y="1252878"/>
            <a:ext cx="7776864" cy="520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6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72134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Any questions? </a:t>
            </a:r>
            <a:br>
              <a:rPr lang="en-GB" dirty="0" smtClean="0"/>
            </a:br>
            <a:r>
              <a:rPr lang="en-GB" sz="3600" dirty="0"/>
              <a:t>E</a:t>
            </a:r>
            <a:r>
              <a:rPr lang="en-GB" sz="3600" dirty="0" smtClean="0"/>
              <a:t>mail us on </a:t>
            </a:r>
            <a:r>
              <a:rPr lang="en-GB" sz="3600" u="sng" dirty="0">
                <a:hlinkClick r:id="rId4"/>
              </a:rPr>
              <a:t>kidsdiabetes@elht.nhs.uk</a:t>
            </a:r>
            <a:r>
              <a:rPr lang="en-GB" sz="4400" dirty="0"/>
              <a:t/>
            </a:r>
            <a:br>
              <a:rPr lang="en-GB" sz="4400" dirty="0"/>
            </a:b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8136904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8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B0F0"/>
                </a:solidFill>
              </a:rPr>
              <a:t>Excitement/worries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endParaRPr lang="en-GB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51024"/>
            <a:ext cx="3180791" cy="212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age result for worr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1048"/>
            <a:ext cx="3960440" cy="23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221" y="4046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1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Video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solidFill>
                <a:schemeClr val="bg2"/>
              </a:solidFill>
            </a:endParaRPr>
          </a:p>
          <a:p>
            <a:endParaRPr lang="en-GB" dirty="0" smtClean="0">
              <a:solidFill>
                <a:schemeClr val="bg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  <a:hlinkClick r:id="rId6"/>
              </a:rPr>
              <a:t>https://www.cypdiabetesnetwork.nhs.uk/news/starting-secondary-school-with-type-1-diabetes-short-video/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6" name="kcwGo54tzbo"/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148064" y="548680"/>
            <a:ext cx="3657600" cy="2057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536" y="5788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5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716168" cy="581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2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0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Goals of education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Diabetes</a:t>
            </a:r>
          </a:p>
          <a:p>
            <a:pPr marL="0" indent="0">
              <a:buNone/>
            </a:pPr>
            <a:r>
              <a:rPr lang="en-GB" dirty="0" smtClean="0"/>
              <a:t>                                                      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         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356" y="1916832"/>
            <a:ext cx="2016224" cy="113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438" y="4077072"/>
            <a:ext cx="2551142" cy="239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31106"/>
            <a:ext cx="2550605" cy="238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120" y="5803422"/>
            <a:ext cx="22754528" cy="1560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06161"/>
            <a:ext cx="2732105" cy="129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49" y="2132856"/>
            <a:ext cx="2369838" cy="142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220" y="4335137"/>
            <a:ext cx="2581344" cy="145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3528" y="3326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5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Goals of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GB" dirty="0">
                <a:hlinkClick r:id="rId4"/>
              </a:rPr>
              <a:t>https://www.novonordisk.co.uk/content/dam/UK/AFFILIATE/www-novonordisk-co-uk/Home/Health%20Care%20Professionals/Documents/BC_3935_NN_With%20You%20All%20The%20Way%20-%20Goals%20of%20diabetes%20education%20-%20Digital%2010-11_V3_FINAL.pdf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6926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4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Deapp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882775"/>
            <a:ext cx="81153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4490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2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Exercise and Activity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7" name="Picture 3" descr="C:\Users\ashwortha21\AppData\Local\Microsoft\Windows\Temporary Internet Files\Content.IE5\LELD9F3H\Melbourne-Netball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3836796" cy="454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shwortha21\AppData\Local\Microsoft\Windows\Temporary Internet Files\Content.IE5\IJNW2PWP\soccer_football_sport_ball_game_player_field_grass-59577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6832"/>
            <a:ext cx="4392488" cy="454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57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>
                <a:effectLst/>
              </a:rPr>
              <a:t/>
            </a:r>
            <a:br>
              <a:rPr lang="en-GB" dirty="0" smtClean="0">
                <a:effectLst/>
              </a:rPr>
            </a:br>
            <a:r>
              <a:rPr lang="en-GB" dirty="0" smtClean="0">
                <a:effectLst/>
              </a:rPr>
              <a:t>How activity is it going to be different in High school?</a:t>
            </a:r>
            <a:br>
              <a:rPr lang="en-GB" dirty="0" smtClean="0">
                <a:effectLst/>
              </a:rPr>
            </a:b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GB" sz="3600" dirty="0" smtClean="0">
                <a:solidFill>
                  <a:schemeClr val="bg2"/>
                </a:solidFill>
              </a:rPr>
              <a:t>Different activities</a:t>
            </a:r>
          </a:p>
          <a:p>
            <a:r>
              <a:rPr lang="en-GB" sz="3600" dirty="0" smtClean="0">
                <a:solidFill>
                  <a:schemeClr val="bg2"/>
                </a:solidFill>
              </a:rPr>
              <a:t>Higher intensity for longer	</a:t>
            </a:r>
          </a:p>
          <a:p>
            <a:r>
              <a:rPr lang="en-GB" sz="3600" dirty="0" smtClean="0">
                <a:solidFill>
                  <a:schemeClr val="bg2"/>
                </a:solidFill>
              </a:rPr>
              <a:t>Clubs at lunch/</a:t>
            </a:r>
          </a:p>
          <a:p>
            <a:pPr marL="64008" indent="0">
              <a:buNone/>
            </a:pPr>
            <a:r>
              <a:rPr lang="en-GB" sz="3600" dirty="0" smtClean="0">
                <a:solidFill>
                  <a:schemeClr val="bg2"/>
                </a:solidFill>
              </a:rPr>
              <a:t>   after school </a:t>
            </a:r>
          </a:p>
          <a:p>
            <a:r>
              <a:rPr lang="en-GB" sz="3600" dirty="0" smtClean="0">
                <a:solidFill>
                  <a:schemeClr val="bg2"/>
                </a:solidFill>
              </a:rPr>
              <a:t>Activity is away </a:t>
            </a:r>
          </a:p>
          <a:p>
            <a:pPr marL="64008" indent="0">
              <a:buNone/>
            </a:pPr>
            <a:r>
              <a:rPr lang="en-GB" sz="3600" dirty="0" smtClean="0">
                <a:solidFill>
                  <a:schemeClr val="bg2"/>
                </a:solidFill>
              </a:rPr>
              <a:t>   from main building</a:t>
            </a:r>
          </a:p>
          <a:p>
            <a:r>
              <a:rPr lang="en-GB" sz="3600" dirty="0" smtClean="0">
                <a:solidFill>
                  <a:schemeClr val="bg2"/>
                </a:solidFill>
              </a:rPr>
              <a:t>Looking after own </a:t>
            </a:r>
          </a:p>
          <a:p>
            <a:pPr marL="64008" indent="0">
              <a:buNone/>
            </a:pPr>
            <a:r>
              <a:rPr lang="en-GB" sz="3600" dirty="0" smtClean="0">
                <a:solidFill>
                  <a:schemeClr val="bg2"/>
                </a:solidFill>
              </a:rPr>
              <a:t>   diabetes kit</a:t>
            </a:r>
          </a:p>
          <a:p>
            <a:endParaRPr lang="en-GB" sz="4000" dirty="0"/>
          </a:p>
        </p:txBody>
      </p:sp>
      <p:pic>
        <p:nvPicPr>
          <p:cNvPr id="1028" name="Picture 4" descr="C:\Users\ashwortha21\AppData\Local\Microsoft\Windows\Temporary Internet Files\Content.IE5\TZZFGHAP\4703463_de0189f8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97152"/>
            <a:ext cx="1863745" cy="140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shwortha21\AppData\Local\Microsoft\Windows\Temporary Internet Files\Content.IE5\AFDJMVB6\All_Blacks_England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215" y="1700808"/>
            <a:ext cx="1810508" cy="271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1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448</TotalTime>
  <Words>317</Words>
  <Application>Microsoft Office PowerPoint</Application>
  <PresentationFormat>On-screen Show (4:3)</PresentationFormat>
  <Paragraphs>89</Paragraphs>
  <Slides>19</Slides>
  <Notes>2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Verve</vt:lpstr>
      <vt:lpstr>  Moving up to high school</vt:lpstr>
      <vt:lpstr>Excitement/worries</vt:lpstr>
      <vt:lpstr>Video</vt:lpstr>
      <vt:lpstr>PowerPoint Presentation</vt:lpstr>
      <vt:lpstr>Goals of education</vt:lpstr>
      <vt:lpstr>Goals of education</vt:lpstr>
      <vt:lpstr>Deapp</vt:lpstr>
      <vt:lpstr>Exercise and Activity</vt:lpstr>
      <vt:lpstr> How activity is it going to be different in High school? </vt:lpstr>
      <vt:lpstr> Changes in BG with  different activities </vt:lpstr>
      <vt:lpstr>Type of activity and BG</vt:lpstr>
      <vt:lpstr>Anaerobic vs Aerobic Activities</vt:lpstr>
      <vt:lpstr>What do you  need for activity?</vt:lpstr>
      <vt:lpstr>Make a plan at home  </vt:lpstr>
      <vt:lpstr>What you can do to  manage BG</vt:lpstr>
      <vt:lpstr>Example of a Plan</vt:lpstr>
      <vt:lpstr>Activity when on an insulin pump</vt:lpstr>
      <vt:lpstr>Some suggested insulin dose adjustments with Activities </vt:lpstr>
      <vt:lpstr> Any questions?  Email us on kidsdiabetes@elht.nhs.uk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Moving up to high school</dc:title>
  <dc:creator>Kneale Clair (ELHT) Childrens Outpatients</dc:creator>
  <cp:lastModifiedBy>Windows User</cp:lastModifiedBy>
  <cp:revision>36</cp:revision>
  <dcterms:created xsi:type="dcterms:W3CDTF">2019-07-25T10:38:29Z</dcterms:created>
  <dcterms:modified xsi:type="dcterms:W3CDTF">2021-06-30T10:33:11Z</dcterms:modified>
</cp:coreProperties>
</file>